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0" r:id="rId16"/>
    <p:sldId id="269" r:id="rId17"/>
  </p:sldIdLst>
  <p:sldSz cx="6858000" cy="12192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A78AD0-DC0B-419C-9A47-9C386DC9BE44}" v="11" dt="2024-06-26T13:49:16.5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230" y="-23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non Harshbarger" userId="377a0746-1f47-438b-902d-aac908caa356" providerId="ADAL" clId="{2FA5CE96-8C64-41D5-A9BE-0206A5B71490}"/>
    <pc:docChg chg="modSld">
      <pc:chgData name="Shannon Harshbarger" userId="377a0746-1f47-438b-902d-aac908caa356" providerId="ADAL" clId="{2FA5CE96-8C64-41D5-A9BE-0206A5B71490}" dt="2024-04-08T15:05:51.826" v="3" actId="20577"/>
      <pc:docMkLst>
        <pc:docMk/>
      </pc:docMkLst>
      <pc:sldChg chg="modSp mod">
        <pc:chgData name="Shannon Harshbarger" userId="377a0746-1f47-438b-902d-aac908caa356" providerId="ADAL" clId="{2FA5CE96-8C64-41D5-A9BE-0206A5B71490}" dt="2024-04-08T15:05:51.826" v="3" actId="20577"/>
        <pc:sldMkLst>
          <pc:docMk/>
          <pc:sldMk cId="3260251290" sldId="256"/>
        </pc:sldMkLst>
        <pc:spChg chg="mod">
          <ac:chgData name="Shannon Harshbarger" userId="377a0746-1f47-438b-902d-aac908caa356" providerId="ADAL" clId="{2FA5CE96-8C64-41D5-A9BE-0206A5B71490}" dt="2024-04-08T15:05:51.826" v="3" actId="20577"/>
          <ac:spMkLst>
            <pc:docMk/>
            <pc:sldMk cId="3260251290" sldId="256"/>
            <ac:spMk id="3" creationId="{BDF4693D-0B3D-DFF9-B6F1-37A415452FB1}"/>
          </ac:spMkLst>
        </pc:spChg>
      </pc:sldChg>
    </pc:docChg>
  </pc:docChgLst>
  <pc:docChgLst>
    <pc:chgData name="Shannon Harshbarger" userId="377a0746-1f47-438b-902d-aac908caa356" providerId="ADAL" clId="{C6A78AD0-DC0B-419C-9A47-9C386DC9BE44}"/>
    <pc:docChg chg="custSel addSld delSld modSld">
      <pc:chgData name="Shannon Harshbarger" userId="377a0746-1f47-438b-902d-aac908caa356" providerId="ADAL" clId="{C6A78AD0-DC0B-419C-9A47-9C386DC9BE44}" dt="2024-06-26T16:03:33.727" v="3331" actId="20577"/>
      <pc:docMkLst>
        <pc:docMk/>
      </pc:docMkLst>
      <pc:sldChg chg="modSp mod">
        <pc:chgData name="Shannon Harshbarger" userId="377a0746-1f47-438b-902d-aac908caa356" providerId="ADAL" clId="{C6A78AD0-DC0B-419C-9A47-9C386DC9BE44}" dt="2024-06-26T13:50:00.565" v="3224" actId="1076"/>
        <pc:sldMkLst>
          <pc:docMk/>
          <pc:sldMk cId="3491480552" sldId="257"/>
        </pc:sldMkLst>
        <pc:spChg chg="mod">
          <ac:chgData name="Shannon Harshbarger" userId="377a0746-1f47-438b-902d-aac908caa356" providerId="ADAL" clId="{C6A78AD0-DC0B-419C-9A47-9C386DC9BE44}" dt="2024-06-26T13:50:00.565" v="3224" actId="1076"/>
          <ac:spMkLst>
            <pc:docMk/>
            <pc:sldMk cId="3491480552" sldId="257"/>
            <ac:spMk id="2" creationId="{D67F9DEE-B7C6-AF92-18A8-577109E97B53}"/>
          </ac:spMkLst>
        </pc:spChg>
        <pc:spChg chg="mod">
          <ac:chgData name="Shannon Harshbarger" userId="377a0746-1f47-438b-902d-aac908caa356" providerId="ADAL" clId="{C6A78AD0-DC0B-419C-9A47-9C386DC9BE44}" dt="2024-06-26T13:49:47.367" v="3223" actId="20577"/>
          <ac:spMkLst>
            <pc:docMk/>
            <pc:sldMk cId="3491480552" sldId="257"/>
            <ac:spMk id="7" creationId="{2DF4B120-5BA4-A8DE-AFF9-BF523FEA81E1}"/>
          </ac:spMkLst>
        </pc:spChg>
      </pc:sldChg>
      <pc:sldChg chg="modSp mod">
        <pc:chgData name="Shannon Harshbarger" userId="377a0746-1f47-438b-902d-aac908caa356" providerId="ADAL" clId="{C6A78AD0-DC0B-419C-9A47-9C386DC9BE44}" dt="2024-06-26T14:03:05.050" v="3229" actId="20577"/>
        <pc:sldMkLst>
          <pc:docMk/>
          <pc:sldMk cId="2388109606" sldId="258"/>
        </pc:sldMkLst>
        <pc:spChg chg="mod">
          <ac:chgData name="Shannon Harshbarger" userId="377a0746-1f47-438b-902d-aac908caa356" providerId="ADAL" clId="{C6A78AD0-DC0B-419C-9A47-9C386DC9BE44}" dt="2024-06-26T14:03:05.050" v="3229" actId="20577"/>
          <ac:spMkLst>
            <pc:docMk/>
            <pc:sldMk cId="2388109606" sldId="258"/>
            <ac:spMk id="2" creationId="{D67F9DEE-B7C6-AF92-18A8-577109E97B53}"/>
          </ac:spMkLst>
        </pc:spChg>
      </pc:sldChg>
      <pc:sldChg chg="modSp mod">
        <pc:chgData name="Shannon Harshbarger" userId="377a0746-1f47-438b-902d-aac908caa356" providerId="ADAL" clId="{C6A78AD0-DC0B-419C-9A47-9C386DC9BE44}" dt="2024-06-20T17:34:33.352" v="3" actId="5793"/>
        <pc:sldMkLst>
          <pc:docMk/>
          <pc:sldMk cId="1807210947" sldId="264"/>
        </pc:sldMkLst>
        <pc:spChg chg="mod">
          <ac:chgData name="Shannon Harshbarger" userId="377a0746-1f47-438b-902d-aac908caa356" providerId="ADAL" clId="{C6A78AD0-DC0B-419C-9A47-9C386DC9BE44}" dt="2024-06-20T17:34:33.352" v="3" actId="5793"/>
          <ac:spMkLst>
            <pc:docMk/>
            <pc:sldMk cId="1807210947" sldId="264"/>
            <ac:spMk id="5" creationId="{30251748-A334-9A54-CDC4-87EC78DB70C7}"/>
          </ac:spMkLst>
        </pc:spChg>
      </pc:sldChg>
      <pc:sldChg chg="modSp mod">
        <pc:chgData name="Shannon Harshbarger" userId="377a0746-1f47-438b-902d-aac908caa356" providerId="ADAL" clId="{C6A78AD0-DC0B-419C-9A47-9C386DC9BE44}" dt="2024-06-26T15:26:54.671" v="3230" actId="20577"/>
        <pc:sldMkLst>
          <pc:docMk/>
          <pc:sldMk cId="1402127389" sldId="266"/>
        </pc:sldMkLst>
        <pc:spChg chg="mod">
          <ac:chgData name="Shannon Harshbarger" userId="377a0746-1f47-438b-902d-aac908caa356" providerId="ADAL" clId="{C6A78AD0-DC0B-419C-9A47-9C386DC9BE44}" dt="2024-06-26T15:26:54.671" v="3230" actId="20577"/>
          <ac:spMkLst>
            <pc:docMk/>
            <pc:sldMk cId="1402127389" sldId="266"/>
            <ac:spMk id="7" creationId="{2FFBED13-2FDA-8392-E655-EA2E3EEA9DBB}"/>
          </ac:spMkLst>
        </pc:spChg>
      </pc:sldChg>
      <pc:sldChg chg="modSp mod">
        <pc:chgData name="Shannon Harshbarger" userId="377a0746-1f47-438b-902d-aac908caa356" providerId="ADAL" clId="{C6A78AD0-DC0B-419C-9A47-9C386DC9BE44}" dt="2024-06-26T16:03:33.727" v="3331" actId="20577"/>
        <pc:sldMkLst>
          <pc:docMk/>
          <pc:sldMk cId="1871368543" sldId="268"/>
        </pc:sldMkLst>
        <pc:spChg chg="mod">
          <ac:chgData name="Shannon Harshbarger" userId="377a0746-1f47-438b-902d-aac908caa356" providerId="ADAL" clId="{C6A78AD0-DC0B-419C-9A47-9C386DC9BE44}" dt="2024-06-26T16:03:33.727" v="3331" actId="20577"/>
          <ac:spMkLst>
            <pc:docMk/>
            <pc:sldMk cId="1871368543" sldId="268"/>
            <ac:spMk id="20" creationId="{DF275621-E188-11BB-04E7-658BE5B214E0}"/>
          </ac:spMkLst>
        </pc:spChg>
        <pc:spChg chg="mod">
          <ac:chgData name="Shannon Harshbarger" userId="377a0746-1f47-438b-902d-aac908caa356" providerId="ADAL" clId="{C6A78AD0-DC0B-419C-9A47-9C386DC9BE44}" dt="2024-06-26T15:27:24.608" v="3232" actId="20577"/>
          <ac:spMkLst>
            <pc:docMk/>
            <pc:sldMk cId="1871368543" sldId="268"/>
            <ac:spMk id="22" creationId="{67257367-1FA3-4258-BE79-2210451A3228}"/>
          </ac:spMkLst>
        </pc:spChg>
        <pc:spChg chg="mod">
          <ac:chgData name="Shannon Harshbarger" userId="377a0746-1f47-438b-902d-aac908caa356" providerId="ADAL" clId="{C6A78AD0-DC0B-419C-9A47-9C386DC9BE44}" dt="2024-06-26T15:27:54.888" v="3242" actId="20577"/>
          <ac:spMkLst>
            <pc:docMk/>
            <pc:sldMk cId="1871368543" sldId="268"/>
            <ac:spMk id="24" creationId="{191D6CB5-0124-9007-D8CC-7A9B8DD857B8}"/>
          </ac:spMkLst>
        </pc:spChg>
      </pc:sldChg>
      <pc:sldChg chg="modSp mod">
        <pc:chgData name="Shannon Harshbarger" userId="377a0746-1f47-438b-902d-aac908caa356" providerId="ADAL" clId="{C6A78AD0-DC0B-419C-9A47-9C386DC9BE44}" dt="2024-06-26T15:30:19.296" v="3254" actId="20577"/>
        <pc:sldMkLst>
          <pc:docMk/>
          <pc:sldMk cId="2711226744" sldId="270"/>
        </pc:sldMkLst>
        <pc:spChg chg="mod">
          <ac:chgData name="Shannon Harshbarger" userId="377a0746-1f47-438b-902d-aac908caa356" providerId="ADAL" clId="{C6A78AD0-DC0B-419C-9A47-9C386DC9BE44}" dt="2024-06-26T15:28:50.625" v="3251" actId="20577"/>
          <ac:spMkLst>
            <pc:docMk/>
            <pc:sldMk cId="2711226744" sldId="270"/>
            <ac:spMk id="6" creationId="{E1A9C266-AF35-0CE0-BEA4-9CBB75D88931}"/>
          </ac:spMkLst>
        </pc:spChg>
        <pc:spChg chg="mod">
          <ac:chgData name="Shannon Harshbarger" userId="377a0746-1f47-438b-902d-aac908caa356" providerId="ADAL" clId="{C6A78AD0-DC0B-419C-9A47-9C386DC9BE44}" dt="2024-06-26T15:30:19.296" v="3254" actId="20577"/>
          <ac:spMkLst>
            <pc:docMk/>
            <pc:sldMk cId="2711226744" sldId="270"/>
            <ac:spMk id="23" creationId="{419FC1F2-7903-7D29-75E7-89BDE1B7A82A}"/>
          </ac:spMkLst>
        </pc:spChg>
      </pc:sldChg>
      <pc:sldChg chg="new del">
        <pc:chgData name="Shannon Harshbarger" userId="377a0746-1f47-438b-902d-aac908caa356" providerId="ADAL" clId="{C6A78AD0-DC0B-419C-9A47-9C386DC9BE44}" dt="2024-06-20T17:36:28.573" v="7" actId="2696"/>
        <pc:sldMkLst>
          <pc:docMk/>
          <pc:sldMk cId="502625785" sldId="271"/>
        </pc:sldMkLst>
      </pc:sldChg>
      <pc:sldChg chg="addSp delSp modSp add mod">
        <pc:chgData name="Shannon Harshbarger" userId="377a0746-1f47-438b-902d-aac908caa356" providerId="ADAL" clId="{C6A78AD0-DC0B-419C-9A47-9C386DC9BE44}" dt="2024-06-26T15:28:09.645" v="3243" actId="20577"/>
        <pc:sldMkLst>
          <pc:docMk/>
          <pc:sldMk cId="2790818951" sldId="271"/>
        </pc:sldMkLst>
        <pc:spChg chg="mod">
          <ac:chgData name="Shannon Harshbarger" userId="377a0746-1f47-438b-902d-aac908caa356" providerId="ADAL" clId="{C6A78AD0-DC0B-419C-9A47-9C386DC9BE44}" dt="2024-06-24T17:45:03.265" v="2285" actId="20577"/>
          <ac:spMkLst>
            <pc:docMk/>
            <pc:sldMk cId="2790818951" sldId="271"/>
            <ac:spMk id="6" creationId="{E1A9C266-AF35-0CE0-BEA4-9CBB75D88931}"/>
          </ac:spMkLst>
        </pc:spChg>
        <pc:spChg chg="mod">
          <ac:chgData name="Shannon Harshbarger" userId="377a0746-1f47-438b-902d-aac908caa356" providerId="ADAL" clId="{C6A78AD0-DC0B-419C-9A47-9C386DC9BE44}" dt="2024-06-25T19:13:36.106" v="2571" actId="20577"/>
          <ac:spMkLst>
            <pc:docMk/>
            <pc:sldMk cId="2790818951" sldId="271"/>
            <ac:spMk id="10" creationId="{42FC7E99-DEBA-61B7-627E-E5E207A6B864}"/>
          </ac:spMkLst>
        </pc:spChg>
        <pc:spChg chg="del mod">
          <ac:chgData name="Shannon Harshbarger" userId="377a0746-1f47-438b-902d-aac908caa356" providerId="ADAL" clId="{C6A78AD0-DC0B-419C-9A47-9C386DC9BE44}" dt="2024-06-20T17:37:42.781" v="53"/>
          <ac:spMkLst>
            <pc:docMk/>
            <pc:sldMk cId="2790818951" sldId="271"/>
            <ac:spMk id="18" creationId="{4B46D01C-892B-F887-E172-61C5DAED06CC}"/>
          </ac:spMkLst>
        </pc:spChg>
        <pc:spChg chg="mod">
          <ac:chgData name="Shannon Harshbarger" userId="377a0746-1f47-438b-902d-aac908caa356" providerId="ADAL" clId="{C6A78AD0-DC0B-419C-9A47-9C386DC9BE44}" dt="2024-06-26T15:28:09.645" v="3243" actId="20577"/>
          <ac:spMkLst>
            <pc:docMk/>
            <pc:sldMk cId="2790818951" sldId="271"/>
            <ac:spMk id="20" creationId="{DF275621-E188-11BB-04E7-658BE5B214E0}"/>
          </ac:spMkLst>
        </pc:spChg>
        <pc:spChg chg="del mod">
          <ac:chgData name="Shannon Harshbarger" userId="377a0746-1f47-438b-902d-aac908caa356" providerId="ADAL" clId="{C6A78AD0-DC0B-419C-9A47-9C386DC9BE44}" dt="2024-06-20T17:44:53.016" v="963" actId="478"/>
          <ac:spMkLst>
            <pc:docMk/>
            <pc:sldMk cId="2790818951" sldId="271"/>
            <ac:spMk id="22" creationId="{67257367-1FA3-4258-BE79-2210451A3228}"/>
          </ac:spMkLst>
        </pc:spChg>
        <pc:spChg chg="mod">
          <ac:chgData name="Shannon Harshbarger" userId="377a0746-1f47-438b-902d-aac908caa356" providerId="ADAL" clId="{C6A78AD0-DC0B-419C-9A47-9C386DC9BE44}" dt="2024-06-25T20:34:40.398" v="3061" actId="20577"/>
          <ac:spMkLst>
            <pc:docMk/>
            <pc:sldMk cId="2790818951" sldId="271"/>
            <ac:spMk id="23" creationId="{419FC1F2-7903-7D29-75E7-89BDE1B7A82A}"/>
          </ac:spMkLst>
        </pc:spChg>
        <pc:spChg chg="mod">
          <ac:chgData name="Shannon Harshbarger" userId="377a0746-1f47-438b-902d-aac908caa356" providerId="ADAL" clId="{C6A78AD0-DC0B-419C-9A47-9C386DC9BE44}" dt="2024-06-25T20:35:34.067" v="3206" actId="1076"/>
          <ac:spMkLst>
            <pc:docMk/>
            <pc:sldMk cId="2790818951" sldId="271"/>
            <ac:spMk id="24" creationId="{191D6CB5-0124-9007-D8CC-7A9B8DD857B8}"/>
          </ac:spMkLst>
        </pc:spChg>
        <pc:picChg chg="add mod">
          <ac:chgData name="Shannon Harshbarger" userId="377a0746-1f47-438b-902d-aac908caa356" providerId="ADAL" clId="{C6A78AD0-DC0B-419C-9A47-9C386DC9BE44}" dt="2024-06-25T00:11:04.351" v="2493" actId="1076"/>
          <ac:picMkLst>
            <pc:docMk/>
            <pc:sldMk cId="2790818951" sldId="271"/>
            <ac:picMk id="1026" creationId="{21B7E67B-DDBD-9F92-D763-1E90CC8EB10E}"/>
          </ac:picMkLst>
        </pc:picChg>
      </pc:sldChg>
      <pc:sldChg chg="add del">
        <pc:chgData name="Shannon Harshbarger" userId="377a0746-1f47-438b-902d-aac908caa356" providerId="ADAL" clId="{C6A78AD0-DC0B-419C-9A47-9C386DC9BE44}" dt="2024-06-20T17:36:24.447" v="6" actId="2696"/>
        <pc:sldMkLst>
          <pc:docMk/>
          <pc:sldMk cId="1414538708"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6D8DB60-72CA-4CC1-8D69-D80DBAFF192A}" type="datetimeFigureOut">
              <a:rPr lang="en-US" smtClean="0"/>
              <a:t>6/26/2024</a:t>
            </a:fld>
            <a:endParaRPr lang="en-US"/>
          </a:p>
        </p:txBody>
      </p:sp>
      <p:sp>
        <p:nvSpPr>
          <p:cNvPr id="4" name="Slide Image Placeholder 3"/>
          <p:cNvSpPr>
            <a:spLocks noGrp="1" noRot="1" noChangeAspect="1"/>
          </p:cNvSpPr>
          <p:nvPr>
            <p:ph type="sldImg" idx="2"/>
          </p:nvPr>
        </p:nvSpPr>
        <p:spPr>
          <a:xfrm>
            <a:off x="2622550" y="1162050"/>
            <a:ext cx="176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3DB8EB-F4BA-49B3-A9FF-341691BC95F1}" type="slidenum">
              <a:rPr lang="en-US" smtClean="0"/>
              <a:t>‹#›</a:t>
            </a:fld>
            <a:endParaRPr lang="en-US"/>
          </a:p>
        </p:txBody>
      </p:sp>
    </p:spTree>
    <p:extLst>
      <p:ext uri="{BB962C8B-B14F-4D97-AF65-F5344CB8AC3E}">
        <p14:creationId xmlns:p14="http://schemas.microsoft.com/office/powerpoint/2010/main" val="641381055"/>
      </p:ext>
    </p:extLst>
  </p:cSld>
  <p:clrMap bg1="lt1" tx1="dk1" bg2="lt2" tx2="dk2" accent1="accent1" accent2="accent2" accent3="accent3" accent4="accent4" accent5="accent5" accent6="accent6" hlink="hlink" folHlink="folHlink"/>
  <p:notesStyle>
    <a:lvl1pPr marL="0" algn="l" defTabSz="914275" rtl="0" eaLnBrk="1" latinLnBrk="0" hangingPunct="1">
      <a:defRPr sz="1200" kern="1200">
        <a:solidFill>
          <a:schemeClr val="tx1"/>
        </a:solidFill>
        <a:latin typeface="+mn-lt"/>
        <a:ea typeface="+mn-ea"/>
        <a:cs typeface="+mn-cs"/>
      </a:defRPr>
    </a:lvl1pPr>
    <a:lvl2pPr marL="457138" algn="l" defTabSz="914275" rtl="0" eaLnBrk="1" latinLnBrk="0" hangingPunct="1">
      <a:defRPr sz="1200" kern="1200">
        <a:solidFill>
          <a:schemeClr val="tx1"/>
        </a:solidFill>
        <a:latin typeface="+mn-lt"/>
        <a:ea typeface="+mn-ea"/>
        <a:cs typeface="+mn-cs"/>
      </a:defRPr>
    </a:lvl2pPr>
    <a:lvl3pPr marL="914275" algn="l" defTabSz="914275" rtl="0" eaLnBrk="1" latinLnBrk="0" hangingPunct="1">
      <a:defRPr sz="1200" kern="1200">
        <a:solidFill>
          <a:schemeClr val="tx1"/>
        </a:solidFill>
        <a:latin typeface="+mn-lt"/>
        <a:ea typeface="+mn-ea"/>
        <a:cs typeface="+mn-cs"/>
      </a:defRPr>
    </a:lvl3pPr>
    <a:lvl4pPr marL="1371413" algn="l" defTabSz="914275" rtl="0" eaLnBrk="1" latinLnBrk="0" hangingPunct="1">
      <a:defRPr sz="1200" kern="1200">
        <a:solidFill>
          <a:schemeClr val="tx1"/>
        </a:solidFill>
        <a:latin typeface="+mn-lt"/>
        <a:ea typeface="+mn-ea"/>
        <a:cs typeface="+mn-cs"/>
      </a:defRPr>
    </a:lvl4pPr>
    <a:lvl5pPr marL="1828551" algn="l" defTabSz="914275" rtl="0" eaLnBrk="1" latinLnBrk="0" hangingPunct="1">
      <a:defRPr sz="1200" kern="1200">
        <a:solidFill>
          <a:schemeClr val="tx1"/>
        </a:solidFill>
        <a:latin typeface="+mn-lt"/>
        <a:ea typeface="+mn-ea"/>
        <a:cs typeface="+mn-cs"/>
      </a:defRPr>
    </a:lvl5pPr>
    <a:lvl6pPr marL="2285689" algn="l" defTabSz="914275" rtl="0" eaLnBrk="1" latinLnBrk="0" hangingPunct="1">
      <a:defRPr sz="1200" kern="1200">
        <a:solidFill>
          <a:schemeClr val="tx1"/>
        </a:solidFill>
        <a:latin typeface="+mn-lt"/>
        <a:ea typeface="+mn-ea"/>
        <a:cs typeface="+mn-cs"/>
      </a:defRPr>
    </a:lvl6pPr>
    <a:lvl7pPr marL="2742826" algn="l" defTabSz="914275" rtl="0" eaLnBrk="1" latinLnBrk="0" hangingPunct="1">
      <a:defRPr sz="1200" kern="1200">
        <a:solidFill>
          <a:schemeClr val="tx1"/>
        </a:solidFill>
        <a:latin typeface="+mn-lt"/>
        <a:ea typeface="+mn-ea"/>
        <a:cs typeface="+mn-cs"/>
      </a:defRPr>
    </a:lvl7pPr>
    <a:lvl8pPr marL="3199964" algn="l" defTabSz="914275" rtl="0" eaLnBrk="1" latinLnBrk="0" hangingPunct="1">
      <a:defRPr sz="1200" kern="1200">
        <a:solidFill>
          <a:schemeClr val="tx1"/>
        </a:solidFill>
        <a:latin typeface="+mn-lt"/>
        <a:ea typeface="+mn-ea"/>
        <a:cs typeface="+mn-cs"/>
      </a:defRPr>
    </a:lvl8pPr>
    <a:lvl9pPr marL="3657102" algn="l" defTabSz="9142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DDC5A-5533-B974-D668-A72AFF033DB2}"/>
              </a:ext>
            </a:extLst>
          </p:cNvPr>
          <p:cNvSpPr>
            <a:spLocks noGrp="1"/>
          </p:cNvSpPr>
          <p:nvPr>
            <p:ph type="ctrTitle"/>
          </p:nvPr>
        </p:nvSpPr>
        <p:spPr>
          <a:xfrm>
            <a:off x="857250" y="1995312"/>
            <a:ext cx="5143500" cy="4244623"/>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44F54D7E-5D58-00CD-89EA-93CE1E1D59DA}"/>
              </a:ext>
            </a:extLst>
          </p:cNvPr>
          <p:cNvSpPr>
            <a:spLocks noGrp="1"/>
          </p:cNvSpPr>
          <p:nvPr>
            <p:ph type="subTitle" idx="1"/>
          </p:nvPr>
        </p:nvSpPr>
        <p:spPr>
          <a:xfrm>
            <a:off x="857250" y="6403629"/>
            <a:ext cx="5143500" cy="2943577"/>
          </a:xfrm>
        </p:spPr>
        <p:txBody>
          <a:bodyPr/>
          <a:lstStyle>
            <a:lvl1pPr marL="0" indent="0" algn="ctr">
              <a:buNone/>
              <a:defRPr sz="1351"/>
            </a:lvl1pPr>
            <a:lvl2pPr marL="257173" indent="0" algn="ctr">
              <a:buNone/>
              <a:defRPr sz="1125"/>
            </a:lvl2pPr>
            <a:lvl3pPr marL="514350" indent="0" algn="ctr">
              <a:buNone/>
              <a:defRPr sz="1013"/>
            </a:lvl3pPr>
            <a:lvl4pPr marL="771523" indent="0" algn="ctr">
              <a:buNone/>
              <a:defRPr sz="900"/>
            </a:lvl4pPr>
            <a:lvl5pPr marL="1028697" indent="0" algn="ctr">
              <a:buNone/>
              <a:defRPr sz="900"/>
            </a:lvl5pPr>
            <a:lvl6pPr marL="1285871" indent="0" algn="ctr">
              <a:buNone/>
              <a:defRPr sz="900"/>
            </a:lvl6pPr>
            <a:lvl7pPr marL="1543047" indent="0" algn="ctr">
              <a:buNone/>
              <a:defRPr sz="900"/>
            </a:lvl7pPr>
            <a:lvl8pPr marL="1800220" indent="0" algn="ctr">
              <a:buNone/>
              <a:defRPr sz="900"/>
            </a:lvl8pPr>
            <a:lvl9pPr marL="2057395"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2B4AEB5C-FBC7-5075-DD53-0E829A96F375}"/>
              </a:ext>
            </a:extLst>
          </p:cNvPr>
          <p:cNvSpPr>
            <a:spLocks noGrp="1"/>
          </p:cNvSpPr>
          <p:nvPr>
            <p:ph type="dt" sz="half" idx="10"/>
          </p:nvPr>
        </p:nvSpPr>
        <p:spPr/>
        <p:txBody>
          <a:bodyPr/>
          <a:lstStyle/>
          <a:p>
            <a:fld id="{5CEA1DD8-CF10-4BAA-B9EE-F2D3AB10B145}" type="datetime1">
              <a:rPr lang="en-US" smtClean="0"/>
              <a:t>6/26/2024</a:t>
            </a:fld>
            <a:endParaRPr lang="en-US"/>
          </a:p>
        </p:txBody>
      </p:sp>
      <p:sp>
        <p:nvSpPr>
          <p:cNvPr id="5" name="Footer Placeholder 4">
            <a:extLst>
              <a:ext uri="{FF2B5EF4-FFF2-40B4-BE49-F238E27FC236}">
                <a16:creationId xmlns:a16="http://schemas.microsoft.com/office/drawing/2014/main" id="{59798690-CB05-743D-AEF7-E2B5D030B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421DAC-F5B1-A9BF-E99D-0CEBDF1DA109}"/>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366672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9A57-B3F5-8604-DC4A-BAE09F3535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CA6B00-9CF2-D139-3292-D057815070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B82AE-AE17-B328-D519-D478E13CCD37}"/>
              </a:ext>
            </a:extLst>
          </p:cNvPr>
          <p:cNvSpPr>
            <a:spLocks noGrp="1"/>
          </p:cNvSpPr>
          <p:nvPr>
            <p:ph type="dt" sz="half" idx="10"/>
          </p:nvPr>
        </p:nvSpPr>
        <p:spPr/>
        <p:txBody>
          <a:bodyPr/>
          <a:lstStyle/>
          <a:p>
            <a:fld id="{13B1E974-92B3-40CB-BE1C-A2BBC42DD744}" type="datetime1">
              <a:rPr lang="en-US" smtClean="0"/>
              <a:t>6/26/2024</a:t>
            </a:fld>
            <a:endParaRPr lang="en-US"/>
          </a:p>
        </p:txBody>
      </p:sp>
      <p:sp>
        <p:nvSpPr>
          <p:cNvPr id="5" name="Footer Placeholder 4">
            <a:extLst>
              <a:ext uri="{FF2B5EF4-FFF2-40B4-BE49-F238E27FC236}">
                <a16:creationId xmlns:a16="http://schemas.microsoft.com/office/drawing/2014/main" id="{9811FEA8-AA54-13C7-8F79-526297044E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4942A6-807E-B242-4B5A-C92088DF6208}"/>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2044206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2DA551-7736-C891-C2E6-5C8950540767}"/>
              </a:ext>
            </a:extLst>
          </p:cNvPr>
          <p:cNvSpPr>
            <a:spLocks noGrp="1"/>
          </p:cNvSpPr>
          <p:nvPr>
            <p:ph type="title" orient="vert"/>
          </p:nvPr>
        </p:nvSpPr>
        <p:spPr>
          <a:xfrm>
            <a:off x="4907756" y="649111"/>
            <a:ext cx="1478756" cy="1033215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BC3724-8214-9F56-65FC-51326D60C961}"/>
              </a:ext>
            </a:extLst>
          </p:cNvPr>
          <p:cNvSpPr>
            <a:spLocks noGrp="1"/>
          </p:cNvSpPr>
          <p:nvPr>
            <p:ph type="body" orient="vert" idx="1"/>
          </p:nvPr>
        </p:nvSpPr>
        <p:spPr>
          <a:xfrm>
            <a:off x="471487"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DD526A-8FA2-522D-59AD-DDA7A378C8F9}"/>
              </a:ext>
            </a:extLst>
          </p:cNvPr>
          <p:cNvSpPr>
            <a:spLocks noGrp="1"/>
          </p:cNvSpPr>
          <p:nvPr>
            <p:ph type="dt" sz="half" idx="10"/>
          </p:nvPr>
        </p:nvSpPr>
        <p:spPr/>
        <p:txBody>
          <a:bodyPr/>
          <a:lstStyle/>
          <a:p>
            <a:fld id="{0B834668-8415-4EA9-BA2B-56C247BFBA53}" type="datetime1">
              <a:rPr lang="en-US" smtClean="0"/>
              <a:t>6/26/2024</a:t>
            </a:fld>
            <a:endParaRPr lang="en-US"/>
          </a:p>
        </p:txBody>
      </p:sp>
      <p:sp>
        <p:nvSpPr>
          <p:cNvPr id="5" name="Footer Placeholder 4">
            <a:extLst>
              <a:ext uri="{FF2B5EF4-FFF2-40B4-BE49-F238E27FC236}">
                <a16:creationId xmlns:a16="http://schemas.microsoft.com/office/drawing/2014/main" id="{9D7DFA69-319A-C632-4222-9BD453EC9B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ACF2A-E814-BA85-1D8B-A494E484498D}"/>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2105842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20918-3E07-3BDC-B3F4-A19FC59BC1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4A145F-B69B-5C3A-F2F0-A17C4EB5E6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C6C38A-2A8C-862F-73FD-1454C6D3E78A}"/>
              </a:ext>
            </a:extLst>
          </p:cNvPr>
          <p:cNvSpPr>
            <a:spLocks noGrp="1"/>
          </p:cNvSpPr>
          <p:nvPr>
            <p:ph type="dt" sz="half" idx="10"/>
          </p:nvPr>
        </p:nvSpPr>
        <p:spPr/>
        <p:txBody>
          <a:bodyPr/>
          <a:lstStyle/>
          <a:p>
            <a:fld id="{470714FF-C53E-4CFE-AE2F-FFCE8903BBCD}" type="datetime1">
              <a:rPr lang="en-US" smtClean="0"/>
              <a:t>6/26/2024</a:t>
            </a:fld>
            <a:endParaRPr lang="en-US"/>
          </a:p>
        </p:txBody>
      </p:sp>
      <p:sp>
        <p:nvSpPr>
          <p:cNvPr id="5" name="Footer Placeholder 4">
            <a:extLst>
              <a:ext uri="{FF2B5EF4-FFF2-40B4-BE49-F238E27FC236}">
                <a16:creationId xmlns:a16="http://schemas.microsoft.com/office/drawing/2014/main" id="{D73CB8D5-E19D-0051-BAD5-EF1B30351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AC2CC-83BD-4B1D-8D69-708B9E5181CB}"/>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3065232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BDA6-62BC-1521-B23B-0FA51FCC98D8}"/>
              </a:ext>
            </a:extLst>
          </p:cNvPr>
          <p:cNvSpPr>
            <a:spLocks noGrp="1"/>
          </p:cNvSpPr>
          <p:nvPr>
            <p:ph type="title"/>
          </p:nvPr>
        </p:nvSpPr>
        <p:spPr>
          <a:xfrm>
            <a:off x="467923" y="3039535"/>
            <a:ext cx="5915025" cy="5071532"/>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6DF20014-42B2-5BAD-AAAE-6CCD51A25F4B}"/>
              </a:ext>
            </a:extLst>
          </p:cNvPr>
          <p:cNvSpPr>
            <a:spLocks noGrp="1"/>
          </p:cNvSpPr>
          <p:nvPr>
            <p:ph type="body" idx="1"/>
          </p:nvPr>
        </p:nvSpPr>
        <p:spPr>
          <a:xfrm>
            <a:off x="467923" y="8159057"/>
            <a:ext cx="5915025" cy="2666999"/>
          </a:xfrm>
        </p:spPr>
        <p:txBody>
          <a:bodyPr/>
          <a:lstStyle>
            <a:lvl1pPr marL="0" indent="0">
              <a:buNone/>
              <a:defRPr sz="1351">
                <a:solidFill>
                  <a:schemeClr val="tx1">
                    <a:tint val="75000"/>
                  </a:schemeClr>
                </a:solidFill>
              </a:defRPr>
            </a:lvl1pPr>
            <a:lvl2pPr marL="257173" indent="0">
              <a:buNone/>
              <a:defRPr sz="1125">
                <a:solidFill>
                  <a:schemeClr val="tx1">
                    <a:tint val="75000"/>
                  </a:schemeClr>
                </a:solidFill>
              </a:defRPr>
            </a:lvl2pPr>
            <a:lvl3pPr marL="514350" indent="0">
              <a:buNone/>
              <a:defRPr sz="1013">
                <a:solidFill>
                  <a:schemeClr val="tx1">
                    <a:tint val="75000"/>
                  </a:schemeClr>
                </a:solidFill>
              </a:defRPr>
            </a:lvl3pPr>
            <a:lvl4pPr marL="771523" indent="0">
              <a:buNone/>
              <a:defRPr sz="900">
                <a:solidFill>
                  <a:schemeClr val="tx1">
                    <a:tint val="75000"/>
                  </a:schemeClr>
                </a:solidFill>
              </a:defRPr>
            </a:lvl4pPr>
            <a:lvl5pPr marL="1028697" indent="0">
              <a:buNone/>
              <a:defRPr sz="900">
                <a:solidFill>
                  <a:schemeClr val="tx1">
                    <a:tint val="75000"/>
                  </a:schemeClr>
                </a:solidFill>
              </a:defRPr>
            </a:lvl5pPr>
            <a:lvl6pPr marL="1285871" indent="0">
              <a:buNone/>
              <a:defRPr sz="900">
                <a:solidFill>
                  <a:schemeClr val="tx1">
                    <a:tint val="75000"/>
                  </a:schemeClr>
                </a:solidFill>
              </a:defRPr>
            </a:lvl6pPr>
            <a:lvl7pPr marL="1543047" indent="0">
              <a:buNone/>
              <a:defRPr sz="900">
                <a:solidFill>
                  <a:schemeClr val="tx1">
                    <a:tint val="75000"/>
                  </a:schemeClr>
                </a:solidFill>
              </a:defRPr>
            </a:lvl7pPr>
            <a:lvl8pPr marL="1800220" indent="0">
              <a:buNone/>
              <a:defRPr sz="900">
                <a:solidFill>
                  <a:schemeClr val="tx1">
                    <a:tint val="75000"/>
                  </a:schemeClr>
                </a:solidFill>
              </a:defRPr>
            </a:lvl8pPr>
            <a:lvl9pPr marL="2057395"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E22EA1-AEEC-95C1-A583-3D8480A2980B}"/>
              </a:ext>
            </a:extLst>
          </p:cNvPr>
          <p:cNvSpPr>
            <a:spLocks noGrp="1"/>
          </p:cNvSpPr>
          <p:nvPr>
            <p:ph type="dt" sz="half" idx="10"/>
          </p:nvPr>
        </p:nvSpPr>
        <p:spPr/>
        <p:txBody>
          <a:bodyPr/>
          <a:lstStyle/>
          <a:p>
            <a:fld id="{79DFEF09-FF71-4583-85F0-5E50827A8764}" type="datetime1">
              <a:rPr lang="en-US" smtClean="0"/>
              <a:t>6/26/2024</a:t>
            </a:fld>
            <a:endParaRPr lang="en-US"/>
          </a:p>
        </p:txBody>
      </p:sp>
      <p:sp>
        <p:nvSpPr>
          <p:cNvPr id="5" name="Footer Placeholder 4">
            <a:extLst>
              <a:ext uri="{FF2B5EF4-FFF2-40B4-BE49-F238E27FC236}">
                <a16:creationId xmlns:a16="http://schemas.microsoft.com/office/drawing/2014/main" id="{792D75E9-64AE-46CD-A79E-78BCF99D68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08505E-0DF2-668F-9F5B-4490E24D7BB6}"/>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409518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143F0-CCE6-E1CF-BC6A-214564CBBD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BF59AC-222E-68C8-AD37-6E1255B45F78}"/>
              </a:ext>
            </a:extLst>
          </p:cNvPr>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678CCB-BBBA-A791-1452-B71B4AAF9888}"/>
              </a:ext>
            </a:extLst>
          </p:cNvPr>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5FF079-47AA-2581-B6B2-DC60A54CB99D}"/>
              </a:ext>
            </a:extLst>
          </p:cNvPr>
          <p:cNvSpPr>
            <a:spLocks noGrp="1"/>
          </p:cNvSpPr>
          <p:nvPr>
            <p:ph type="dt" sz="half" idx="10"/>
          </p:nvPr>
        </p:nvSpPr>
        <p:spPr/>
        <p:txBody>
          <a:bodyPr/>
          <a:lstStyle/>
          <a:p>
            <a:fld id="{3F36CF90-AA13-4DE0-AF62-53CB9A3B2D6C}" type="datetime1">
              <a:rPr lang="en-US" smtClean="0"/>
              <a:t>6/26/2024</a:t>
            </a:fld>
            <a:endParaRPr lang="en-US"/>
          </a:p>
        </p:txBody>
      </p:sp>
      <p:sp>
        <p:nvSpPr>
          <p:cNvPr id="6" name="Footer Placeholder 5">
            <a:extLst>
              <a:ext uri="{FF2B5EF4-FFF2-40B4-BE49-F238E27FC236}">
                <a16:creationId xmlns:a16="http://schemas.microsoft.com/office/drawing/2014/main" id="{37ED51E5-D8D5-82A4-F61B-FEB3809191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F72C0C-FAAA-E1FF-2D70-002120ACB10B}"/>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209039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4F47-B012-DB1F-08C7-309D8578E007}"/>
              </a:ext>
            </a:extLst>
          </p:cNvPr>
          <p:cNvSpPr>
            <a:spLocks noGrp="1"/>
          </p:cNvSpPr>
          <p:nvPr>
            <p:ph type="title"/>
          </p:nvPr>
        </p:nvSpPr>
        <p:spPr>
          <a:xfrm>
            <a:off x="472387" y="649114"/>
            <a:ext cx="5915025" cy="2356556"/>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302B53-8E07-144D-2ED3-615B3F257381}"/>
              </a:ext>
            </a:extLst>
          </p:cNvPr>
          <p:cNvSpPr>
            <a:spLocks noGrp="1"/>
          </p:cNvSpPr>
          <p:nvPr>
            <p:ph type="body" idx="1"/>
          </p:nvPr>
        </p:nvSpPr>
        <p:spPr>
          <a:xfrm>
            <a:off x="472385" y="2988735"/>
            <a:ext cx="2901255" cy="1464732"/>
          </a:xfrm>
        </p:spPr>
        <p:txBody>
          <a:bodyPr anchor="b"/>
          <a:lstStyle>
            <a:lvl1pPr marL="0" indent="0">
              <a:buNone/>
              <a:defRPr sz="1351" b="1"/>
            </a:lvl1pPr>
            <a:lvl2pPr marL="257173" indent="0">
              <a:buNone/>
              <a:defRPr sz="1125" b="1"/>
            </a:lvl2pPr>
            <a:lvl3pPr marL="514350" indent="0">
              <a:buNone/>
              <a:defRPr sz="1013" b="1"/>
            </a:lvl3pPr>
            <a:lvl4pPr marL="771523" indent="0">
              <a:buNone/>
              <a:defRPr sz="900" b="1"/>
            </a:lvl4pPr>
            <a:lvl5pPr marL="1028697" indent="0">
              <a:buNone/>
              <a:defRPr sz="900" b="1"/>
            </a:lvl5pPr>
            <a:lvl6pPr marL="1285871" indent="0">
              <a:buNone/>
              <a:defRPr sz="900" b="1"/>
            </a:lvl6pPr>
            <a:lvl7pPr marL="1543047" indent="0">
              <a:buNone/>
              <a:defRPr sz="900" b="1"/>
            </a:lvl7pPr>
            <a:lvl8pPr marL="1800220" indent="0">
              <a:buNone/>
              <a:defRPr sz="900" b="1"/>
            </a:lvl8pPr>
            <a:lvl9pPr marL="2057395"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40A54C98-349D-B643-2626-B813725A98D1}"/>
              </a:ext>
            </a:extLst>
          </p:cNvPr>
          <p:cNvSpPr>
            <a:spLocks noGrp="1"/>
          </p:cNvSpPr>
          <p:nvPr>
            <p:ph sz="half" idx="2"/>
          </p:nvPr>
        </p:nvSpPr>
        <p:spPr>
          <a:xfrm>
            <a:off x="472385" y="4453470"/>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C65495-501D-D415-CF0A-0C9FF05B0685}"/>
              </a:ext>
            </a:extLst>
          </p:cNvPr>
          <p:cNvSpPr>
            <a:spLocks noGrp="1"/>
          </p:cNvSpPr>
          <p:nvPr>
            <p:ph type="body" sz="quarter" idx="3"/>
          </p:nvPr>
        </p:nvSpPr>
        <p:spPr>
          <a:xfrm>
            <a:off x="3471871" y="2988735"/>
            <a:ext cx="2915543" cy="1464732"/>
          </a:xfrm>
        </p:spPr>
        <p:txBody>
          <a:bodyPr anchor="b"/>
          <a:lstStyle>
            <a:lvl1pPr marL="0" indent="0">
              <a:buNone/>
              <a:defRPr sz="1351" b="1"/>
            </a:lvl1pPr>
            <a:lvl2pPr marL="257173" indent="0">
              <a:buNone/>
              <a:defRPr sz="1125" b="1"/>
            </a:lvl2pPr>
            <a:lvl3pPr marL="514350" indent="0">
              <a:buNone/>
              <a:defRPr sz="1013" b="1"/>
            </a:lvl3pPr>
            <a:lvl4pPr marL="771523" indent="0">
              <a:buNone/>
              <a:defRPr sz="900" b="1"/>
            </a:lvl4pPr>
            <a:lvl5pPr marL="1028697" indent="0">
              <a:buNone/>
              <a:defRPr sz="900" b="1"/>
            </a:lvl5pPr>
            <a:lvl6pPr marL="1285871" indent="0">
              <a:buNone/>
              <a:defRPr sz="900" b="1"/>
            </a:lvl6pPr>
            <a:lvl7pPr marL="1543047" indent="0">
              <a:buNone/>
              <a:defRPr sz="900" b="1"/>
            </a:lvl7pPr>
            <a:lvl8pPr marL="1800220" indent="0">
              <a:buNone/>
              <a:defRPr sz="900" b="1"/>
            </a:lvl8pPr>
            <a:lvl9pPr marL="2057395"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F1E057F5-D95F-01E6-BA85-007D05C4893A}"/>
              </a:ext>
            </a:extLst>
          </p:cNvPr>
          <p:cNvSpPr>
            <a:spLocks noGrp="1"/>
          </p:cNvSpPr>
          <p:nvPr>
            <p:ph sz="quarter" idx="4"/>
          </p:nvPr>
        </p:nvSpPr>
        <p:spPr>
          <a:xfrm>
            <a:off x="3471871" y="4453470"/>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021763-0AD7-E199-A19B-4B4AE701D5E4}"/>
              </a:ext>
            </a:extLst>
          </p:cNvPr>
          <p:cNvSpPr>
            <a:spLocks noGrp="1"/>
          </p:cNvSpPr>
          <p:nvPr>
            <p:ph type="dt" sz="half" idx="10"/>
          </p:nvPr>
        </p:nvSpPr>
        <p:spPr/>
        <p:txBody>
          <a:bodyPr/>
          <a:lstStyle/>
          <a:p>
            <a:fld id="{218937CB-7E10-4AB1-BF6E-197DB76FD68F}" type="datetime1">
              <a:rPr lang="en-US" smtClean="0"/>
              <a:t>6/26/2024</a:t>
            </a:fld>
            <a:endParaRPr lang="en-US"/>
          </a:p>
        </p:txBody>
      </p:sp>
      <p:sp>
        <p:nvSpPr>
          <p:cNvPr id="8" name="Footer Placeholder 7">
            <a:extLst>
              <a:ext uri="{FF2B5EF4-FFF2-40B4-BE49-F238E27FC236}">
                <a16:creationId xmlns:a16="http://schemas.microsoft.com/office/drawing/2014/main" id="{2BE02288-1DF8-3441-C408-4BABD4D95E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90230A-D99B-21AA-0DE5-1D4A351A35F0}"/>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3538455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D6EDE-A0F5-B2D1-537E-80C433EBD3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C97502-231E-6797-0375-3A621E249B9B}"/>
              </a:ext>
            </a:extLst>
          </p:cNvPr>
          <p:cNvSpPr>
            <a:spLocks noGrp="1"/>
          </p:cNvSpPr>
          <p:nvPr>
            <p:ph type="dt" sz="half" idx="10"/>
          </p:nvPr>
        </p:nvSpPr>
        <p:spPr/>
        <p:txBody>
          <a:bodyPr/>
          <a:lstStyle/>
          <a:p>
            <a:fld id="{6EA2FB38-FE76-4CDC-AE1E-9ECF73936477}" type="datetime1">
              <a:rPr lang="en-US" smtClean="0"/>
              <a:t>6/26/2024</a:t>
            </a:fld>
            <a:endParaRPr lang="en-US"/>
          </a:p>
        </p:txBody>
      </p:sp>
      <p:sp>
        <p:nvSpPr>
          <p:cNvPr id="4" name="Footer Placeholder 3">
            <a:extLst>
              <a:ext uri="{FF2B5EF4-FFF2-40B4-BE49-F238E27FC236}">
                <a16:creationId xmlns:a16="http://schemas.microsoft.com/office/drawing/2014/main" id="{82B2BD33-7B0A-5D5E-D4DC-509283575A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11EA2A-B7D9-4AA8-D229-30C5ED30F7DC}"/>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30518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0282EA-6FAF-D2A7-EB33-1C9E49A623D4}"/>
              </a:ext>
            </a:extLst>
          </p:cNvPr>
          <p:cNvSpPr>
            <a:spLocks noGrp="1"/>
          </p:cNvSpPr>
          <p:nvPr>
            <p:ph type="dt" sz="half" idx="10"/>
          </p:nvPr>
        </p:nvSpPr>
        <p:spPr/>
        <p:txBody>
          <a:bodyPr/>
          <a:lstStyle/>
          <a:p>
            <a:fld id="{2C21E4F1-90CE-41FF-8F4B-E6C66EA97727}" type="datetime1">
              <a:rPr lang="en-US" smtClean="0"/>
              <a:t>6/26/2024</a:t>
            </a:fld>
            <a:endParaRPr lang="en-US"/>
          </a:p>
        </p:txBody>
      </p:sp>
      <p:sp>
        <p:nvSpPr>
          <p:cNvPr id="3" name="Footer Placeholder 2">
            <a:extLst>
              <a:ext uri="{FF2B5EF4-FFF2-40B4-BE49-F238E27FC236}">
                <a16:creationId xmlns:a16="http://schemas.microsoft.com/office/drawing/2014/main" id="{59540195-CE01-C497-7042-4A0A895266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12462D-022F-7C31-7EF7-94C232A53E8A}"/>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156815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69BF6-4E7C-0F5F-25E1-FF909DAEE78A}"/>
              </a:ext>
            </a:extLst>
          </p:cNvPr>
          <p:cNvSpPr>
            <a:spLocks noGrp="1"/>
          </p:cNvSpPr>
          <p:nvPr>
            <p:ph type="title"/>
          </p:nvPr>
        </p:nvSpPr>
        <p:spPr>
          <a:xfrm>
            <a:off x="472387" y="812800"/>
            <a:ext cx="2211883" cy="28448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BB41A1B8-B731-545A-6DD9-5E52A7C0488E}"/>
              </a:ext>
            </a:extLst>
          </p:cNvPr>
          <p:cNvSpPr>
            <a:spLocks noGrp="1"/>
          </p:cNvSpPr>
          <p:nvPr>
            <p:ph idx="1"/>
          </p:nvPr>
        </p:nvSpPr>
        <p:spPr>
          <a:xfrm>
            <a:off x="2915549" y="1755433"/>
            <a:ext cx="3471863" cy="8664223"/>
          </a:xfrm>
        </p:spPr>
        <p:txBody>
          <a:bodyPr/>
          <a:lstStyle>
            <a:lvl1pPr>
              <a:defRPr sz="1800"/>
            </a:lvl1pPr>
            <a:lvl2pPr>
              <a:defRPr sz="1575"/>
            </a:lvl2pPr>
            <a:lvl3pPr>
              <a:defRPr sz="1351"/>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E2D329-7C80-29EA-5617-54D4B0782DA1}"/>
              </a:ext>
            </a:extLst>
          </p:cNvPr>
          <p:cNvSpPr>
            <a:spLocks noGrp="1"/>
          </p:cNvSpPr>
          <p:nvPr>
            <p:ph type="body" sz="half" idx="2"/>
          </p:nvPr>
        </p:nvSpPr>
        <p:spPr>
          <a:xfrm>
            <a:off x="472387" y="3657602"/>
            <a:ext cx="2211883" cy="6776156"/>
          </a:xfrm>
        </p:spPr>
        <p:txBody>
          <a:bodyPr/>
          <a:lstStyle>
            <a:lvl1pPr marL="0" indent="0">
              <a:buNone/>
              <a:defRPr sz="900"/>
            </a:lvl1pPr>
            <a:lvl2pPr marL="257173" indent="0">
              <a:buNone/>
              <a:defRPr sz="788"/>
            </a:lvl2pPr>
            <a:lvl3pPr marL="514350" indent="0">
              <a:buNone/>
              <a:defRPr sz="675"/>
            </a:lvl3pPr>
            <a:lvl4pPr marL="771523" indent="0">
              <a:buNone/>
              <a:defRPr sz="563"/>
            </a:lvl4pPr>
            <a:lvl5pPr marL="1028697" indent="0">
              <a:buNone/>
              <a:defRPr sz="563"/>
            </a:lvl5pPr>
            <a:lvl6pPr marL="1285871" indent="0">
              <a:buNone/>
              <a:defRPr sz="563"/>
            </a:lvl6pPr>
            <a:lvl7pPr marL="1543047" indent="0">
              <a:buNone/>
              <a:defRPr sz="563"/>
            </a:lvl7pPr>
            <a:lvl8pPr marL="1800220" indent="0">
              <a:buNone/>
              <a:defRPr sz="563"/>
            </a:lvl8pPr>
            <a:lvl9pPr marL="2057395"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4138D573-62FD-00E2-FFD2-C41ECD82C904}"/>
              </a:ext>
            </a:extLst>
          </p:cNvPr>
          <p:cNvSpPr>
            <a:spLocks noGrp="1"/>
          </p:cNvSpPr>
          <p:nvPr>
            <p:ph type="dt" sz="half" idx="10"/>
          </p:nvPr>
        </p:nvSpPr>
        <p:spPr/>
        <p:txBody>
          <a:bodyPr/>
          <a:lstStyle/>
          <a:p>
            <a:fld id="{C14C33AA-5BF4-47F4-88F3-36B5E9353E98}" type="datetime1">
              <a:rPr lang="en-US" smtClean="0"/>
              <a:t>6/26/2024</a:t>
            </a:fld>
            <a:endParaRPr lang="en-US"/>
          </a:p>
        </p:txBody>
      </p:sp>
      <p:sp>
        <p:nvSpPr>
          <p:cNvPr id="6" name="Footer Placeholder 5">
            <a:extLst>
              <a:ext uri="{FF2B5EF4-FFF2-40B4-BE49-F238E27FC236}">
                <a16:creationId xmlns:a16="http://schemas.microsoft.com/office/drawing/2014/main" id="{541F889D-C2C2-FBEE-DD1C-24453872FF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375CD2-B05A-3107-C34B-87DE6EB79AB9}"/>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147796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39B23-D12F-4CA1-0331-96E6128BE06F}"/>
              </a:ext>
            </a:extLst>
          </p:cNvPr>
          <p:cNvSpPr>
            <a:spLocks noGrp="1"/>
          </p:cNvSpPr>
          <p:nvPr>
            <p:ph type="title"/>
          </p:nvPr>
        </p:nvSpPr>
        <p:spPr>
          <a:xfrm>
            <a:off x="472387" y="812800"/>
            <a:ext cx="2211883" cy="28448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CF220786-F9E4-464E-929B-CAB0EB710A72}"/>
              </a:ext>
            </a:extLst>
          </p:cNvPr>
          <p:cNvSpPr>
            <a:spLocks noGrp="1"/>
          </p:cNvSpPr>
          <p:nvPr>
            <p:ph type="pic" idx="1"/>
          </p:nvPr>
        </p:nvSpPr>
        <p:spPr>
          <a:xfrm>
            <a:off x="2915549" y="1755433"/>
            <a:ext cx="3471863" cy="8664223"/>
          </a:xfrm>
        </p:spPr>
        <p:txBody>
          <a:bodyPr/>
          <a:lstStyle>
            <a:lvl1pPr marL="0" indent="0">
              <a:buNone/>
              <a:defRPr sz="1800"/>
            </a:lvl1pPr>
            <a:lvl2pPr marL="257173" indent="0">
              <a:buNone/>
              <a:defRPr sz="1575"/>
            </a:lvl2pPr>
            <a:lvl3pPr marL="514350" indent="0">
              <a:buNone/>
              <a:defRPr sz="1351"/>
            </a:lvl3pPr>
            <a:lvl4pPr marL="771523" indent="0">
              <a:buNone/>
              <a:defRPr sz="1125"/>
            </a:lvl4pPr>
            <a:lvl5pPr marL="1028697" indent="0">
              <a:buNone/>
              <a:defRPr sz="1125"/>
            </a:lvl5pPr>
            <a:lvl6pPr marL="1285871" indent="0">
              <a:buNone/>
              <a:defRPr sz="1125"/>
            </a:lvl6pPr>
            <a:lvl7pPr marL="1543047" indent="0">
              <a:buNone/>
              <a:defRPr sz="1125"/>
            </a:lvl7pPr>
            <a:lvl8pPr marL="1800220" indent="0">
              <a:buNone/>
              <a:defRPr sz="1125"/>
            </a:lvl8pPr>
            <a:lvl9pPr marL="2057395" indent="0">
              <a:buNone/>
              <a:defRPr sz="1125"/>
            </a:lvl9pPr>
          </a:lstStyle>
          <a:p>
            <a:endParaRPr lang="en-US"/>
          </a:p>
        </p:txBody>
      </p:sp>
      <p:sp>
        <p:nvSpPr>
          <p:cNvPr id="4" name="Text Placeholder 3">
            <a:extLst>
              <a:ext uri="{FF2B5EF4-FFF2-40B4-BE49-F238E27FC236}">
                <a16:creationId xmlns:a16="http://schemas.microsoft.com/office/drawing/2014/main" id="{89E57C8A-6E0F-81E0-2A92-CE1908A42BDF}"/>
              </a:ext>
            </a:extLst>
          </p:cNvPr>
          <p:cNvSpPr>
            <a:spLocks noGrp="1"/>
          </p:cNvSpPr>
          <p:nvPr>
            <p:ph type="body" sz="half" idx="2"/>
          </p:nvPr>
        </p:nvSpPr>
        <p:spPr>
          <a:xfrm>
            <a:off x="472387" y="3657602"/>
            <a:ext cx="2211883" cy="6776156"/>
          </a:xfrm>
        </p:spPr>
        <p:txBody>
          <a:bodyPr/>
          <a:lstStyle>
            <a:lvl1pPr marL="0" indent="0">
              <a:buNone/>
              <a:defRPr sz="900"/>
            </a:lvl1pPr>
            <a:lvl2pPr marL="257173" indent="0">
              <a:buNone/>
              <a:defRPr sz="788"/>
            </a:lvl2pPr>
            <a:lvl3pPr marL="514350" indent="0">
              <a:buNone/>
              <a:defRPr sz="675"/>
            </a:lvl3pPr>
            <a:lvl4pPr marL="771523" indent="0">
              <a:buNone/>
              <a:defRPr sz="563"/>
            </a:lvl4pPr>
            <a:lvl5pPr marL="1028697" indent="0">
              <a:buNone/>
              <a:defRPr sz="563"/>
            </a:lvl5pPr>
            <a:lvl6pPr marL="1285871" indent="0">
              <a:buNone/>
              <a:defRPr sz="563"/>
            </a:lvl6pPr>
            <a:lvl7pPr marL="1543047" indent="0">
              <a:buNone/>
              <a:defRPr sz="563"/>
            </a:lvl7pPr>
            <a:lvl8pPr marL="1800220" indent="0">
              <a:buNone/>
              <a:defRPr sz="563"/>
            </a:lvl8pPr>
            <a:lvl9pPr marL="2057395"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8C0DEED8-9BCB-E079-0A17-933AE0B1BFB1}"/>
              </a:ext>
            </a:extLst>
          </p:cNvPr>
          <p:cNvSpPr>
            <a:spLocks noGrp="1"/>
          </p:cNvSpPr>
          <p:nvPr>
            <p:ph type="dt" sz="half" idx="10"/>
          </p:nvPr>
        </p:nvSpPr>
        <p:spPr/>
        <p:txBody>
          <a:bodyPr/>
          <a:lstStyle/>
          <a:p>
            <a:fld id="{768F21A3-4D45-453C-88A5-CABE86332FC2}" type="datetime1">
              <a:rPr lang="en-US" smtClean="0"/>
              <a:t>6/26/2024</a:t>
            </a:fld>
            <a:endParaRPr lang="en-US"/>
          </a:p>
        </p:txBody>
      </p:sp>
      <p:sp>
        <p:nvSpPr>
          <p:cNvPr id="6" name="Footer Placeholder 5">
            <a:extLst>
              <a:ext uri="{FF2B5EF4-FFF2-40B4-BE49-F238E27FC236}">
                <a16:creationId xmlns:a16="http://schemas.microsoft.com/office/drawing/2014/main" id="{5C1D8D75-531D-804D-368E-A8D25D3FEA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D866CC-10DA-660A-1BD3-B1B456965D3B}"/>
              </a:ext>
            </a:extLst>
          </p:cNvPr>
          <p:cNvSpPr>
            <a:spLocks noGrp="1"/>
          </p:cNvSpPr>
          <p:nvPr>
            <p:ph type="sldNum" sz="quarter" idx="12"/>
          </p:nvPr>
        </p:nvSpPr>
        <p:spPr/>
        <p:txBody>
          <a:bodyPr/>
          <a:lstStyle/>
          <a:p>
            <a:fld id="{EE12B172-39A9-424B-8047-9287B7C8C262}" type="slidenum">
              <a:rPr lang="en-US" smtClean="0"/>
              <a:t>‹#›</a:t>
            </a:fld>
            <a:endParaRPr lang="en-US"/>
          </a:p>
        </p:txBody>
      </p:sp>
    </p:spTree>
    <p:extLst>
      <p:ext uri="{BB962C8B-B14F-4D97-AF65-F5344CB8AC3E}">
        <p14:creationId xmlns:p14="http://schemas.microsoft.com/office/powerpoint/2010/main" val="2952211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CD1148-F2F2-7055-C9BC-F2F3B719A0E3}"/>
              </a:ext>
            </a:extLst>
          </p:cNvPr>
          <p:cNvSpPr>
            <a:spLocks noGrp="1"/>
          </p:cNvSpPr>
          <p:nvPr>
            <p:ph type="title"/>
          </p:nvPr>
        </p:nvSpPr>
        <p:spPr>
          <a:xfrm>
            <a:off x="471493" y="649114"/>
            <a:ext cx="5915025" cy="235655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4B54E-DDCD-38A0-0374-FEF4159A6412}"/>
              </a:ext>
            </a:extLst>
          </p:cNvPr>
          <p:cNvSpPr>
            <a:spLocks noGrp="1"/>
          </p:cNvSpPr>
          <p:nvPr>
            <p:ph type="body" idx="1"/>
          </p:nvPr>
        </p:nvSpPr>
        <p:spPr>
          <a:xfrm>
            <a:off x="471493"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EE1A6-D656-CDB7-AA90-CD7BA2C64A78}"/>
              </a:ext>
            </a:extLst>
          </p:cNvPr>
          <p:cNvSpPr>
            <a:spLocks noGrp="1"/>
          </p:cNvSpPr>
          <p:nvPr>
            <p:ph type="dt" sz="half" idx="2"/>
          </p:nvPr>
        </p:nvSpPr>
        <p:spPr>
          <a:xfrm>
            <a:off x="471488" y="11300190"/>
            <a:ext cx="1543050" cy="649111"/>
          </a:xfrm>
          <a:prstGeom prst="rect">
            <a:avLst/>
          </a:prstGeom>
        </p:spPr>
        <p:txBody>
          <a:bodyPr vert="horz" lIns="91440" tIns="45720" rIns="91440" bIns="45720" rtlCol="0" anchor="ctr"/>
          <a:lstStyle>
            <a:lvl1pPr algn="l">
              <a:defRPr sz="675">
                <a:solidFill>
                  <a:schemeClr val="tx1">
                    <a:tint val="75000"/>
                  </a:schemeClr>
                </a:solidFill>
              </a:defRPr>
            </a:lvl1pPr>
          </a:lstStyle>
          <a:p>
            <a:fld id="{5B0AEEEB-DD5C-4AC9-AA0E-CF7B845F05BD}" type="datetime1">
              <a:rPr lang="en-US" smtClean="0"/>
              <a:t>6/26/2024</a:t>
            </a:fld>
            <a:endParaRPr lang="en-US"/>
          </a:p>
        </p:txBody>
      </p:sp>
      <p:sp>
        <p:nvSpPr>
          <p:cNvPr id="5" name="Footer Placeholder 4">
            <a:extLst>
              <a:ext uri="{FF2B5EF4-FFF2-40B4-BE49-F238E27FC236}">
                <a16:creationId xmlns:a16="http://schemas.microsoft.com/office/drawing/2014/main" id="{FED0D9D0-35A1-0610-A18B-9BFCEE2E1B1D}"/>
              </a:ext>
            </a:extLst>
          </p:cNvPr>
          <p:cNvSpPr>
            <a:spLocks noGrp="1"/>
          </p:cNvSpPr>
          <p:nvPr>
            <p:ph type="ftr" sz="quarter" idx="3"/>
          </p:nvPr>
        </p:nvSpPr>
        <p:spPr>
          <a:xfrm>
            <a:off x="2271718" y="11300190"/>
            <a:ext cx="2314575" cy="649111"/>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53F30A-E67A-0D21-644D-5C8E46165CF0}"/>
              </a:ext>
            </a:extLst>
          </p:cNvPr>
          <p:cNvSpPr>
            <a:spLocks noGrp="1"/>
          </p:cNvSpPr>
          <p:nvPr>
            <p:ph type="sldNum" sz="quarter" idx="4"/>
          </p:nvPr>
        </p:nvSpPr>
        <p:spPr>
          <a:xfrm>
            <a:off x="4843463" y="11300190"/>
            <a:ext cx="1543050" cy="649111"/>
          </a:xfrm>
          <a:prstGeom prst="rect">
            <a:avLst/>
          </a:prstGeom>
        </p:spPr>
        <p:txBody>
          <a:bodyPr vert="horz" lIns="91440" tIns="45720" rIns="91440" bIns="45720" rtlCol="0" anchor="ctr"/>
          <a:lstStyle>
            <a:lvl1pPr algn="r">
              <a:defRPr sz="675">
                <a:solidFill>
                  <a:schemeClr val="tx1">
                    <a:tint val="75000"/>
                  </a:schemeClr>
                </a:solidFill>
              </a:defRPr>
            </a:lvl1pPr>
          </a:lstStyle>
          <a:p>
            <a:fld id="{EE12B172-39A9-424B-8047-9287B7C8C262}" type="slidenum">
              <a:rPr lang="en-US" smtClean="0"/>
              <a:t>‹#›</a:t>
            </a:fld>
            <a:endParaRPr lang="en-US"/>
          </a:p>
        </p:txBody>
      </p:sp>
    </p:spTree>
    <p:extLst>
      <p:ext uri="{BB962C8B-B14F-4D97-AF65-F5344CB8AC3E}">
        <p14:creationId xmlns:p14="http://schemas.microsoft.com/office/powerpoint/2010/main" val="2735971154"/>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7" indent="-128587"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2" indent="-128587" algn="l" defTabSz="514350" rtl="0" eaLnBrk="1" latinLnBrk="0" hangingPunct="1">
        <a:lnSpc>
          <a:spcPct val="90000"/>
        </a:lnSpc>
        <a:spcBef>
          <a:spcPts val="281"/>
        </a:spcBef>
        <a:buFont typeface="Arial" panose="020B0604020202020204" pitchFamily="34" charset="0"/>
        <a:buChar char="•"/>
        <a:defRPr sz="1351" kern="1200">
          <a:solidFill>
            <a:schemeClr val="tx1"/>
          </a:solidFill>
          <a:latin typeface="+mn-lt"/>
          <a:ea typeface="+mn-ea"/>
          <a:cs typeface="+mn-cs"/>
        </a:defRPr>
      </a:lvl2pPr>
      <a:lvl3pPr marL="642937" indent="-128587"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1" indent="-128587"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5" indent="-128587"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59" indent="-128587"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4" indent="-128587"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9" indent="-128587"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2" indent="-128587"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3"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3" algn="l" defTabSz="514350" rtl="0" eaLnBrk="1" latinLnBrk="0" hangingPunct="1">
        <a:defRPr sz="1013" kern="1200">
          <a:solidFill>
            <a:schemeClr val="tx1"/>
          </a:solidFill>
          <a:latin typeface="+mn-lt"/>
          <a:ea typeface="+mn-ea"/>
          <a:cs typeface="+mn-cs"/>
        </a:defRPr>
      </a:lvl4pPr>
      <a:lvl5pPr marL="1028697" algn="l" defTabSz="514350" rtl="0" eaLnBrk="1" latinLnBrk="0" hangingPunct="1">
        <a:defRPr sz="1013" kern="1200">
          <a:solidFill>
            <a:schemeClr val="tx1"/>
          </a:solidFill>
          <a:latin typeface="+mn-lt"/>
          <a:ea typeface="+mn-ea"/>
          <a:cs typeface="+mn-cs"/>
        </a:defRPr>
      </a:lvl5pPr>
      <a:lvl6pPr marL="1285871" algn="l" defTabSz="514350" rtl="0" eaLnBrk="1" latinLnBrk="0" hangingPunct="1">
        <a:defRPr sz="1013" kern="1200">
          <a:solidFill>
            <a:schemeClr val="tx1"/>
          </a:solidFill>
          <a:latin typeface="+mn-lt"/>
          <a:ea typeface="+mn-ea"/>
          <a:cs typeface="+mn-cs"/>
        </a:defRPr>
      </a:lvl6pPr>
      <a:lvl7pPr marL="1543047" algn="l" defTabSz="514350" rtl="0" eaLnBrk="1" latinLnBrk="0" hangingPunct="1">
        <a:defRPr sz="1013" kern="1200">
          <a:solidFill>
            <a:schemeClr val="tx1"/>
          </a:solidFill>
          <a:latin typeface="+mn-lt"/>
          <a:ea typeface="+mn-ea"/>
          <a:cs typeface="+mn-cs"/>
        </a:defRPr>
      </a:lvl7pPr>
      <a:lvl8pPr marL="1800220" algn="l" defTabSz="514350" rtl="0" eaLnBrk="1" latinLnBrk="0" hangingPunct="1">
        <a:defRPr sz="1013" kern="1200">
          <a:solidFill>
            <a:schemeClr val="tx1"/>
          </a:solidFill>
          <a:latin typeface="+mn-lt"/>
          <a:ea typeface="+mn-ea"/>
          <a:cs typeface="+mn-cs"/>
        </a:defRPr>
      </a:lvl8pPr>
      <a:lvl9pPr marL="2057395"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tel:4073209406"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s://www.scps.k12.fl.us/cms/one.aspx?portalId=1854109&amp;pageId=2158231" TargetMode="External"/><Relationship Id="rId4" Type="http://schemas.openxmlformats.org/officeDocument/2006/relationships/hyperlink" Target="https://www.youtube.com/watch?v=ynB5yGol3y4"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chool@stpeterslakemary.org" TargetMode="External"/><Relationship Id="rId7" Type="http://schemas.openxmlformats.org/officeDocument/2006/relationships/hyperlink" Target="https://www.facebook.com/StPetersPreschoolandKindergarten"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stpeterslakemaryschool.org/" TargetMode="External"/><Relationship Id="rId5" Type="http://schemas.openxmlformats.org/officeDocument/2006/relationships/hyperlink" Target="mailto:jen@stpeterslakemary.org" TargetMode="External"/><Relationship Id="rId4" Type="http://schemas.openxmlformats.org/officeDocument/2006/relationships/hyperlink" Target="mailto:Sheryl@stpeterslakemary.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559F-255E-AB73-04DF-F3C1EAF15430}"/>
              </a:ext>
            </a:extLst>
          </p:cNvPr>
          <p:cNvSpPr>
            <a:spLocks noGrp="1"/>
          </p:cNvSpPr>
          <p:nvPr>
            <p:ph type="ctrTitle"/>
          </p:nvPr>
        </p:nvSpPr>
        <p:spPr>
          <a:xfrm>
            <a:off x="857251" y="1057474"/>
            <a:ext cx="5143500" cy="2459457"/>
          </a:xfrm>
        </p:spPr>
        <p:txBody>
          <a:bodyPr>
            <a:normAutofit/>
          </a:bodyPr>
          <a:lstStyle/>
          <a:p>
            <a:r>
              <a:rPr lang="en-US" sz="2400"/>
              <a:t>A Christian Early Childhood Education and Development Center Since 1972</a:t>
            </a:r>
          </a:p>
        </p:txBody>
      </p:sp>
      <p:sp>
        <p:nvSpPr>
          <p:cNvPr id="3" name="Subtitle 2">
            <a:extLst>
              <a:ext uri="{FF2B5EF4-FFF2-40B4-BE49-F238E27FC236}">
                <a16:creationId xmlns:a16="http://schemas.microsoft.com/office/drawing/2014/main" id="{BDF4693D-0B3D-DFF9-B6F1-37A415452FB1}"/>
              </a:ext>
            </a:extLst>
          </p:cNvPr>
          <p:cNvSpPr>
            <a:spLocks noGrp="1"/>
          </p:cNvSpPr>
          <p:nvPr>
            <p:ph type="subTitle" idx="1"/>
          </p:nvPr>
        </p:nvSpPr>
        <p:spPr>
          <a:xfrm>
            <a:off x="857251" y="4169589"/>
            <a:ext cx="5143500" cy="2943577"/>
          </a:xfrm>
        </p:spPr>
        <p:txBody>
          <a:bodyPr>
            <a:noAutofit/>
          </a:bodyPr>
          <a:lstStyle/>
          <a:p>
            <a:r>
              <a:rPr lang="en-US" sz="8000" dirty="0"/>
              <a:t>Parent Policy Handbook</a:t>
            </a:r>
          </a:p>
          <a:p>
            <a:r>
              <a:rPr lang="en-US" sz="8000" dirty="0"/>
              <a:t>2024-2025</a:t>
            </a:r>
          </a:p>
          <a:p>
            <a:pPr>
              <a:spcBef>
                <a:spcPts val="0"/>
              </a:spcBef>
            </a:pPr>
            <a:endParaRPr lang="en-US" sz="1600" b="1" dirty="0">
              <a:latin typeface="Times New Roman" panose="02020603050405020304" pitchFamily="18" charset="0"/>
              <a:ea typeface="Times New Roman" panose="02020603050405020304" pitchFamily="18" charset="0"/>
            </a:endParaRPr>
          </a:p>
          <a:p>
            <a:pPr>
              <a:spcBef>
                <a:spcPts val="0"/>
              </a:spcBef>
            </a:pPr>
            <a:endParaRPr lang="en-US" sz="1600" b="1" dirty="0">
              <a:latin typeface="Times New Roman" panose="02020603050405020304" pitchFamily="18" charset="0"/>
              <a:ea typeface="Times New Roman" panose="02020603050405020304" pitchFamily="18" charset="0"/>
            </a:endParaRPr>
          </a:p>
          <a:p>
            <a:pPr>
              <a:spcBef>
                <a:spcPts val="0"/>
              </a:spcBef>
            </a:pPr>
            <a:endParaRPr lang="en-US" sz="1600" b="1" dirty="0">
              <a:latin typeface="Times New Roman" panose="02020603050405020304" pitchFamily="18" charset="0"/>
              <a:ea typeface="Times New Roman" panose="02020603050405020304" pitchFamily="18" charset="0"/>
            </a:endParaRPr>
          </a:p>
          <a:p>
            <a:pPr algn="r">
              <a:spcBef>
                <a:spcPts val="0"/>
              </a:spcBef>
            </a:pPr>
            <a:endParaRPr lang="en-US" sz="1600" b="1" dirty="0">
              <a:latin typeface="Times New Roman" panose="02020603050405020304" pitchFamily="18" charset="0"/>
              <a:ea typeface="Times New Roman" panose="02020603050405020304" pitchFamily="18" charset="0"/>
            </a:endParaRPr>
          </a:p>
          <a:p>
            <a:pPr algn="r">
              <a:spcBef>
                <a:spcPts val="0"/>
              </a:spcBef>
            </a:pPr>
            <a:endParaRPr lang="en-US" sz="1600" b="1" dirty="0">
              <a:latin typeface="Times New Roman" panose="02020603050405020304" pitchFamily="18" charset="0"/>
              <a:ea typeface="Times New Roman" panose="02020603050405020304" pitchFamily="18" charset="0"/>
            </a:endParaRPr>
          </a:p>
          <a:p>
            <a:pPr algn="r">
              <a:spcBef>
                <a:spcPts val="0"/>
              </a:spcBef>
            </a:pPr>
            <a:endParaRPr lang="en-US" sz="1600" b="1" dirty="0">
              <a:latin typeface="Times New Roman" panose="02020603050405020304" pitchFamily="18" charset="0"/>
              <a:ea typeface="Times New Roman" panose="02020603050405020304" pitchFamily="18" charset="0"/>
            </a:endParaRPr>
          </a:p>
          <a:p>
            <a:pPr algn="r">
              <a:spcBef>
                <a:spcPts val="0"/>
              </a:spcBef>
            </a:pPr>
            <a:endParaRPr lang="en-US" sz="1600" b="1" dirty="0">
              <a:latin typeface="Times New Roman" panose="02020603050405020304" pitchFamily="18" charset="0"/>
              <a:ea typeface="Times New Roman" panose="02020603050405020304" pitchFamily="18" charset="0"/>
            </a:endParaRPr>
          </a:p>
          <a:p>
            <a:pPr algn="r">
              <a:spcBef>
                <a:spcPts val="0"/>
              </a:spcBef>
            </a:pPr>
            <a:endParaRPr lang="en-US" sz="1600" b="1" dirty="0">
              <a:latin typeface="Times New Roman" panose="02020603050405020304" pitchFamily="18" charset="0"/>
              <a:ea typeface="Times New Roman" panose="02020603050405020304" pitchFamily="18" charset="0"/>
            </a:endParaRPr>
          </a:p>
          <a:p>
            <a:pPr algn="r">
              <a:spcBef>
                <a:spcPts val="0"/>
              </a:spcBef>
            </a:pPr>
            <a:r>
              <a:rPr lang="en-US" sz="1600" b="1" dirty="0">
                <a:latin typeface="Times New Roman" panose="02020603050405020304" pitchFamily="18" charset="0"/>
                <a:ea typeface="Times New Roman" panose="02020603050405020304" pitchFamily="18" charset="0"/>
              </a:rPr>
              <a:t>“Love the Lord your God with all your heart and with all your soul and with all your strength.  These commandments I give you today are to be on your hearts. Impress them on your children…”	Deuteronomy</a:t>
            </a:r>
            <a:r>
              <a:rPr lang="en-US" b="1" dirty="0">
                <a:latin typeface="Times New Roman" panose="02020603050405020304" pitchFamily="18" charset="0"/>
                <a:ea typeface="Times New Roman" panose="02020603050405020304" pitchFamily="18" charset="0"/>
              </a:rPr>
              <a:t> 6:5-7 </a:t>
            </a:r>
            <a:endParaRPr lang="en-US" dirty="0">
              <a:latin typeface="Times New Roman" panose="02020603050405020304" pitchFamily="18" charset="0"/>
              <a:ea typeface="Times New Roman" panose="02020603050405020304" pitchFamily="18" charset="0"/>
            </a:endParaRPr>
          </a:p>
          <a:p>
            <a:endParaRPr lang="en-US" sz="8000" dirty="0"/>
          </a:p>
        </p:txBody>
      </p:sp>
      <p:pic>
        <p:nvPicPr>
          <p:cNvPr id="4" name="Picture 3" descr="Logo, company name&#10;&#10;Description automatically generated">
            <a:extLst>
              <a:ext uri="{FF2B5EF4-FFF2-40B4-BE49-F238E27FC236}">
                <a16:creationId xmlns:a16="http://schemas.microsoft.com/office/drawing/2014/main" id="{B3DCEDBD-7FFD-65F8-2ADF-E0090CAA8E7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9231" y="6"/>
            <a:ext cx="3899551" cy="3276235"/>
          </a:xfrm>
          <a:prstGeom prst="rect">
            <a:avLst/>
          </a:prstGeom>
          <a:noFill/>
        </p:spPr>
      </p:pic>
      <p:sp>
        <p:nvSpPr>
          <p:cNvPr id="5" name="Slide Number Placeholder 4">
            <a:extLst>
              <a:ext uri="{FF2B5EF4-FFF2-40B4-BE49-F238E27FC236}">
                <a16:creationId xmlns:a16="http://schemas.microsoft.com/office/drawing/2014/main" id="{D48488FF-5197-05E5-6C2A-A135DED38003}"/>
              </a:ext>
            </a:extLst>
          </p:cNvPr>
          <p:cNvSpPr>
            <a:spLocks noGrp="1"/>
          </p:cNvSpPr>
          <p:nvPr>
            <p:ph type="sldNum" sz="quarter" idx="12"/>
          </p:nvPr>
        </p:nvSpPr>
        <p:spPr/>
        <p:txBody>
          <a:bodyPr/>
          <a:lstStyle/>
          <a:p>
            <a:fld id="{EE12B172-39A9-424B-8047-9287B7C8C262}" type="slidenum">
              <a:rPr lang="en-US" smtClean="0"/>
              <a:t>1</a:t>
            </a:fld>
            <a:endParaRPr lang="en-US"/>
          </a:p>
        </p:txBody>
      </p:sp>
    </p:spTree>
    <p:extLst>
      <p:ext uri="{BB962C8B-B14F-4D97-AF65-F5344CB8AC3E}">
        <p14:creationId xmlns:p14="http://schemas.microsoft.com/office/powerpoint/2010/main" val="3260251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10</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2"/>
            <a:ext cx="7349843" cy="584775"/>
          </a:xfrm>
          <a:prstGeom prst="rect">
            <a:avLst/>
          </a:prstGeom>
          <a:noFill/>
        </p:spPr>
        <p:txBody>
          <a:bodyPr wrap="square">
            <a:spAutoFit/>
          </a:bodyPr>
          <a:lstStyle/>
          <a:p>
            <a:pPr algn="ctr"/>
            <a:r>
              <a:rPr lang="en-US" sz="3200"/>
              <a:t>Tardiness and Attendance Policies</a:t>
            </a:r>
          </a:p>
        </p:txBody>
      </p:sp>
      <p:sp>
        <p:nvSpPr>
          <p:cNvPr id="5" name="TextBox 4">
            <a:extLst>
              <a:ext uri="{FF2B5EF4-FFF2-40B4-BE49-F238E27FC236}">
                <a16:creationId xmlns:a16="http://schemas.microsoft.com/office/drawing/2014/main" id="{30251748-A334-9A54-CDC4-87EC78DB70C7}"/>
              </a:ext>
            </a:extLst>
          </p:cNvPr>
          <p:cNvSpPr txBox="1"/>
          <p:nvPr/>
        </p:nvSpPr>
        <p:spPr>
          <a:xfrm>
            <a:off x="3499879" y="3351759"/>
            <a:ext cx="3177293" cy="5539978"/>
          </a:xfrm>
          <a:prstGeom prst="rect">
            <a:avLst/>
          </a:prstGeom>
          <a:noFill/>
          <a:ln w="25400">
            <a:solidFill>
              <a:schemeClr val="accent1"/>
            </a:solidFill>
          </a:ln>
        </p:spPr>
        <p:txBody>
          <a:bodyPr wrap="square" rtlCol="0">
            <a:spAutoFit/>
          </a:bodyPr>
          <a:lstStyle/>
          <a:p>
            <a:pPr algn="ctr"/>
            <a:r>
              <a:rPr lang="en-US" b="1">
                <a:ea typeface="Times New Roman" panose="02020603050405020304" pitchFamily="18" charset="0"/>
              </a:rPr>
              <a:t>Kindergarten</a:t>
            </a:r>
          </a:p>
          <a:p>
            <a:r>
              <a:rPr lang="en-US" sz="1400">
                <a:latin typeface="Times New Roman" panose="02020603050405020304" pitchFamily="18" charset="0"/>
                <a:ea typeface="Times New Roman" panose="02020603050405020304" pitchFamily="18" charset="0"/>
              </a:rPr>
              <a:t>SPLM operates a fully accredited Kindergarten program, meeting all state rules and requirements.  We follow the requirements of Florida Statues section 1011.60(2), which states that schools must operate for 180 actual teaching days or the equivalent on an hourly basis. Rule 6A-1.045111, Florida Administrative Code, specifies that the hourly equivalent as not less than 720 net instructional hours for kindergarten through grade 3. Regular attendance is extremely important.  Students with chronic absences do not receive the full scale of instruction and may fall behind as a result.  St. Peter’s Kindergarten program may choose not to promote a child with excessive absences.  All tardies and absences are recorded and documented on the student’s report card, thus becoming part of their permanent record. Excessive tardies and unexcused absences can result in dismissal from school.</a:t>
            </a:r>
          </a:p>
        </p:txBody>
      </p:sp>
      <p:sp>
        <p:nvSpPr>
          <p:cNvPr id="7" name="TextBox 6">
            <a:extLst>
              <a:ext uri="{FF2B5EF4-FFF2-40B4-BE49-F238E27FC236}">
                <a16:creationId xmlns:a16="http://schemas.microsoft.com/office/drawing/2014/main" id="{2FFBED13-2FDA-8392-E655-EA2E3EEA9DBB}"/>
              </a:ext>
            </a:extLst>
          </p:cNvPr>
          <p:cNvSpPr txBox="1"/>
          <p:nvPr/>
        </p:nvSpPr>
        <p:spPr>
          <a:xfrm>
            <a:off x="201844" y="3362334"/>
            <a:ext cx="3177292" cy="5539978"/>
          </a:xfrm>
          <a:prstGeom prst="rect">
            <a:avLst/>
          </a:prstGeom>
          <a:noFill/>
          <a:ln w="25400">
            <a:solidFill>
              <a:schemeClr val="accent1"/>
            </a:solidFill>
          </a:ln>
        </p:spPr>
        <p:txBody>
          <a:bodyPr wrap="square" rtlCol="0">
            <a:spAutoFit/>
          </a:bodyPr>
          <a:lstStyle/>
          <a:p>
            <a:pPr algn="ctr"/>
            <a:r>
              <a:rPr lang="en-US" b="1">
                <a:ea typeface="Times New Roman" panose="02020603050405020304" pitchFamily="18" charset="0"/>
              </a:rPr>
              <a:t>VPK</a:t>
            </a:r>
          </a:p>
          <a:p>
            <a:r>
              <a:rPr lang="en-US" sz="1400">
                <a:solidFill>
                  <a:srgbClr val="000000"/>
                </a:solidFill>
                <a:latin typeface="Times New Roman" panose="02020603050405020304" pitchFamily="18" charset="0"/>
                <a:ea typeface="Calibri" panose="020F0502020204030204" pitchFamily="34" charset="0"/>
              </a:rPr>
              <a:t>SPLM is a Voluntary Pre-Kindergarten (VPK) provider. SPLM has entered into a contract with the State of Florida to provide a free 540-hour pre-kindergarten education to all students who meet the state age and residency requirements. Parents of VPK students have entered into an agreement with the State to receive free VPK services. Parents of VPK students agree to sign Monthly Attendance Verification forms which are sent to the Early Learning Coalition of Seminole (ELC), as well as to uphold the attendance policy outlined in the annual VPK agreement signed with the State upon receipt of their child’s VPK certificate. VPK students must be present a minimum of 80% of the days we are open each month.</a:t>
            </a:r>
          </a:p>
          <a:p>
            <a:endParaRPr lang="en-US" sz="1400">
              <a:solidFill>
                <a:srgbClr val="000000"/>
              </a:solidFill>
              <a:latin typeface="Times New Roman" panose="02020603050405020304" pitchFamily="18" charset="0"/>
              <a:ea typeface="Calibri" panose="020F0502020204030204" pitchFamily="34" charset="0"/>
            </a:endParaRPr>
          </a:p>
          <a:p>
            <a:r>
              <a:rPr lang="en-US" sz="1400" i="1">
                <a:solidFill>
                  <a:srgbClr val="000000"/>
                </a:solidFill>
                <a:latin typeface="Times New Roman" panose="02020603050405020304" pitchFamily="18" charset="0"/>
                <a:ea typeface="Calibri" panose="020F0502020204030204" pitchFamily="34" charset="0"/>
              </a:rPr>
              <a:t>If attendance compliance becomes a chronic issue, we will terminate the relationship.</a:t>
            </a:r>
          </a:p>
          <a:p>
            <a:endParaRPr lang="en-US" sz="1400" i="1">
              <a:solidFill>
                <a:srgbClr val="000000"/>
              </a:solidFill>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C85F5357-A2FD-F93E-D1C0-6CF392394C28}"/>
              </a:ext>
            </a:extLst>
          </p:cNvPr>
          <p:cNvSpPr txBox="1"/>
          <p:nvPr/>
        </p:nvSpPr>
        <p:spPr>
          <a:xfrm>
            <a:off x="251707" y="1268905"/>
            <a:ext cx="6354579" cy="2031325"/>
          </a:xfrm>
          <a:prstGeom prst="rect">
            <a:avLst/>
          </a:prstGeom>
          <a:noFill/>
        </p:spPr>
        <p:txBody>
          <a:bodyPr wrap="square" rtlCol="0">
            <a:spAutoFit/>
          </a:bodyPr>
          <a:lstStyle/>
          <a:p>
            <a:r>
              <a:rPr lang="en-US" sz="1400">
                <a:latin typeface="Times New Roman" panose="02020603050405020304" pitchFamily="18" charset="0"/>
                <a:ea typeface="Times New Roman" panose="02020603050405020304" pitchFamily="18" charset="0"/>
              </a:rPr>
              <a:t>It cannot be overstated that promptness is an important life skill. Our school day runs from 9:00-1:30. Our carline begins at 8:45 for all students and runs until 9:00. All efforts to be on time must be made to ensure a smooth transition for students.  When students walk into a classroom late, it can increase anxiety for that student as well as disrupt the class and teachers.  If you arrive late, walk your child into the office and someone will come walk your child to class.</a:t>
            </a:r>
          </a:p>
          <a:p>
            <a:r>
              <a:rPr lang="en-US" sz="1400">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Please contact the school office by phone or email if your child will be absent. We love your child and miss them when they are not here!  </a:t>
            </a:r>
          </a:p>
        </p:txBody>
      </p:sp>
      <p:sp>
        <p:nvSpPr>
          <p:cNvPr id="9" name="TextBox 8">
            <a:extLst>
              <a:ext uri="{FF2B5EF4-FFF2-40B4-BE49-F238E27FC236}">
                <a16:creationId xmlns:a16="http://schemas.microsoft.com/office/drawing/2014/main" id="{F9618BB9-444B-E96D-B350-DDF8332B73E3}"/>
              </a:ext>
            </a:extLst>
          </p:cNvPr>
          <p:cNvSpPr txBox="1"/>
          <p:nvPr/>
        </p:nvSpPr>
        <p:spPr>
          <a:xfrm>
            <a:off x="201854" y="8902312"/>
            <a:ext cx="6354579" cy="584775"/>
          </a:xfrm>
          <a:prstGeom prst="rect">
            <a:avLst/>
          </a:prstGeom>
          <a:noFill/>
        </p:spPr>
        <p:txBody>
          <a:bodyPr wrap="square">
            <a:spAutoFit/>
          </a:bodyPr>
          <a:lstStyle/>
          <a:p>
            <a:pPr algn="ctr"/>
            <a:r>
              <a:rPr lang="en-US" sz="3200"/>
              <a:t>Our Policies</a:t>
            </a:r>
          </a:p>
        </p:txBody>
      </p:sp>
      <p:sp>
        <p:nvSpPr>
          <p:cNvPr id="6" name="TextBox 5">
            <a:extLst>
              <a:ext uri="{FF2B5EF4-FFF2-40B4-BE49-F238E27FC236}">
                <a16:creationId xmlns:a16="http://schemas.microsoft.com/office/drawing/2014/main" id="{EC37343E-5CC3-BB90-95E6-AFED50FEBFBA}"/>
              </a:ext>
            </a:extLst>
          </p:cNvPr>
          <p:cNvSpPr txBox="1"/>
          <p:nvPr/>
        </p:nvSpPr>
        <p:spPr>
          <a:xfrm>
            <a:off x="251713" y="9451345"/>
            <a:ext cx="6404451" cy="2246769"/>
          </a:xfrm>
          <a:prstGeom prst="rect">
            <a:avLst/>
          </a:prstGeom>
          <a:noFill/>
        </p:spPr>
        <p:txBody>
          <a:bodyPr wrap="square" rtlCol="0">
            <a:spAutoFit/>
          </a:bodyPr>
          <a:lstStyle/>
          <a:p>
            <a:r>
              <a:rPr lang="en-US" sz="1400">
                <a:latin typeface="Times New Roman" panose="02020603050405020304" pitchFamily="18" charset="0"/>
                <a:cs typeface="Times New Roman" panose="02020603050405020304" pitchFamily="18" charset="0"/>
              </a:rPr>
              <a:t>At SPLM, we believe in building positive relationships. These relationships rely on respect, trust, and forgiveness. Our goal is to cultivate a healthy, positive, and loving school environment.</a:t>
            </a:r>
          </a:p>
          <a:p>
            <a:r>
              <a:rPr lang="en-US" sz="1400">
                <a:latin typeface="Times New Roman" panose="02020603050405020304" pitchFamily="18" charset="0"/>
                <a:ea typeface="Times New Roman" panose="02020603050405020304" pitchFamily="18" charset="0"/>
              </a:rPr>
              <a:t>In doing this, we first begin with prevention of misbehavior.  St. Peter’s Preschool and Kindergarten strives to foster love, compassion, and kindness by teaching and embedding the fruits of the spirit in classroom lessons throughout the day, encouraging children to make good choices, redirect children when appropriate, and taking advantage of teachable moments by modeling positive communication and clear articulation of feelings.  </a:t>
            </a:r>
          </a:p>
          <a:p>
            <a:endParaRPr lang="en-US" sz="1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65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11</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3"/>
            <a:ext cx="7349843" cy="584775"/>
          </a:xfrm>
          <a:prstGeom prst="rect">
            <a:avLst/>
          </a:prstGeom>
          <a:noFill/>
        </p:spPr>
        <p:txBody>
          <a:bodyPr wrap="square">
            <a:spAutoFit/>
          </a:bodyPr>
          <a:lstStyle/>
          <a:p>
            <a:pPr algn="ctr"/>
            <a:r>
              <a:rPr lang="en-US" sz="3200"/>
              <a:t>Our Policies (cont.)</a:t>
            </a:r>
          </a:p>
        </p:txBody>
      </p:sp>
      <p:sp>
        <p:nvSpPr>
          <p:cNvPr id="5" name="TextBox 4">
            <a:extLst>
              <a:ext uri="{FF2B5EF4-FFF2-40B4-BE49-F238E27FC236}">
                <a16:creationId xmlns:a16="http://schemas.microsoft.com/office/drawing/2014/main" id="{30251748-A334-9A54-CDC4-87EC78DB70C7}"/>
              </a:ext>
            </a:extLst>
          </p:cNvPr>
          <p:cNvSpPr txBox="1"/>
          <p:nvPr/>
        </p:nvSpPr>
        <p:spPr>
          <a:xfrm>
            <a:off x="3429000" y="4582727"/>
            <a:ext cx="3227165" cy="6832640"/>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Potty Training</a:t>
            </a:r>
          </a:p>
          <a:p>
            <a:r>
              <a:rPr lang="en-US" sz="1400">
                <a:latin typeface="Times New Roman" panose="02020603050405020304" pitchFamily="18" charset="0"/>
                <a:ea typeface="Times New Roman" panose="02020603050405020304" pitchFamily="18" charset="0"/>
              </a:rPr>
              <a:t>Children must be potty trained before starting classes in our 3-year-old and higher programs.</a:t>
            </a:r>
          </a:p>
          <a:p>
            <a:pPr algn="ctr"/>
            <a:r>
              <a:rPr lang="en-US" sz="1400">
                <a:latin typeface="Times New Roman" panose="02020603050405020304" pitchFamily="18" charset="0"/>
                <a:ea typeface="Times New Roman" panose="02020603050405020304" pitchFamily="18" charset="0"/>
              </a:rPr>
              <a:t>Our definition of potty training is as follows:</a:t>
            </a:r>
          </a:p>
          <a:p>
            <a:pPr marL="285750" indent="-285750">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The child wears cloth underwear under their clothing, “pull up” diapers and training pants are not considered underwear.</a:t>
            </a:r>
          </a:p>
          <a:p>
            <a:pPr marL="285750" indent="-285750">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The child shows an interest in using the toilet when it is scheduled during class time.</a:t>
            </a:r>
          </a:p>
          <a:p>
            <a:pPr marL="285750" indent="-285750">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The child knowingly alerts the teacher if they have to use the toilet or can approach the toilet on their own. </a:t>
            </a:r>
          </a:p>
          <a:p>
            <a:r>
              <a:rPr lang="en-US" sz="1400">
                <a:latin typeface="Times New Roman" panose="02020603050405020304" pitchFamily="18" charset="0"/>
                <a:ea typeface="Times New Roman" panose="02020603050405020304" pitchFamily="18" charset="0"/>
              </a:rPr>
              <a:t>In the event of a toileting accident, students will be cleaned and changed into the clothing provided by parents in their backpack. Soiled clothing will be packaged in a sealed plastic bag and parents will be made aware at pickup. More than 3 accidents in a two-week period will require a toileting plan with parents, teacher and Director to develop an appropriate plan.</a:t>
            </a:r>
          </a:p>
          <a:p>
            <a:r>
              <a:rPr lang="en-US" sz="1400">
                <a:latin typeface="Times New Roman" panose="02020603050405020304" pitchFamily="18" charset="0"/>
                <a:ea typeface="Times New Roman" panose="02020603050405020304" pitchFamily="18" charset="0"/>
              </a:rPr>
              <a:t>If developmental milestones cannot be met the student may be remediated or removed from the program at the discretion of the school. </a:t>
            </a:r>
          </a:p>
        </p:txBody>
      </p:sp>
      <p:sp>
        <p:nvSpPr>
          <p:cNvPr id="7" name="TextBox 6">
            <a:extLst>
              <a:ext uri="{FF2B5EF4-FFF2-40B4-BE49-F238E27FC236}">
                <a16:creationId xmlns:a16="http://schemas.microsoft.com/office/drawing/2014/main" id="{2FFBED13-2FDA-8392-E655-EA2E3EEA9DBB}"/>
              </a:ext>
            </a:extLst>
          </p:cNvPr>
          <p:cNvSpPr txBox="1"/>
          <p:nvPr/>
        </p:nvSpPr>
        <p:spPr>
          <a:xfrm>
            <a:off x="201830" y="4580695"/>
            <a:ext cx="3007390" cy="6832640"/>
          </a:xfrm>
          <a:prstGeom prst="rect">
            <a:avLst/>
          </a:prstGeom>
          <a:noFill/>
          <a:ln w="25400">
            <a:solidFill>
              <a:schemeClr val="accent1"/>
            </a:solidFill>
          </a:ln>
        </p:spPr>
        <p:txBody>
          <a:bodyPr wrap="square" rtlCol="0">
            <a:spAutoFit/>
          </a:bodyPr>
          <a:lstStyle/>
          <a:p>
            <a:pPr algn="ctr"/>
            <a:r>
              <a:rPr lang="en-US" b="1" dirty="0">
                <a:solidFill>
                  <a:srgbClr val="000000"/>
                </a:solidFill>
                <a:latin typeface="Times New Roman" panose="02020603050405020304" pitchFamily="18" charset="0"/>
                <a:ea typeface="Calibri" panose="020F0502020204030204" pitchFamily="34" charset="0"/>
              </a:rPr>
              <a:t>Disciplinary Policy</a:t>
            </a:r>
          </a:p>
          <a:p>
            <a:r>
              <a:rPr lang="en-US" sz="1400" dirty="0">
                <a:solidFill>
                  <a:srgbClr val="000000"/>
                </a:solidFill>
                <a:latin typeface="Times New Roman" panose="02020603050405020304" pitchFamily="18" charset="0"/>
                <a:ea typeface="Calibri" panose="020F0502020204030204" pitchFamily="34" charset="0"/>
              </a:rPr>
              <a:t>The following steps are taken in the event of continued disruptive behavior, not limited to:</a:t>
            </a:r>
          </a:p>
          <a:p>
            <a:pPr marL="285729" indent="-285729">
              <a:buFont typeface="Arial" panose="020B0604020202020204" pitchFamily="34" charset="0"/>
              <a:buChar char="•"/>
            </a:pPr>
            <a:r>
              <a:rPr lang="en-US" sz="1400" dirty="0">
                <a:solidFill>
                  <a:srgbClr val="000000"/>
                </a:solidFill>
                <a:latin typeface="Times New Roman" panose="02020603050405020304" pitchFamily="18" charset="0"/>
                <a:ea typeface="Calibri" panose="020F0502020204030204" pitchFamily="34" charset="0"/>
              </a:rPr>
              <a:t>Biting</a:t>
            </a:r>
          </a:p>
          <a:p>
            <a:pPr marL="285729" indent="-285729">
              <a:buFont typeface="Arial" panose="020B0604020202020204" pitchFamily="34" charset="0"/>
              <a:buChar char="•"/>
            </a:pPr>
            <a:r>
              <a:rPr lang="en-US" sz="1400" dirty="0">
                <a:solidFill>
                  <a:srgbClr val="000000"/>
                </a:solidFill>
                <a:latin typeface="Times New Roman" panose="02020603050405020304" pitchFamily="18" charset="0"/>
                <a:ea typeface="Calibri" panose="020F0502020204030204" pitchFamily="34" charset="0"/>
              </a:rPr>
              <a:t>Excessive hitting / pinching</a:t>
            </a:r>
          </a:p>
          <a:p>
            <a:pPr marL="285729" indent="-285729">
              <a:buFont typeface="Arial" panose="020B0604020202020204" pitchFamily="34" charset="0"/>
              <a:buChar char="•"/>
            </a:pPr>
            <a:r>
              <a:rPr lang="en-US" sz="1400" dirty="0">
                <a:solidFill>
                  <a:srgbClr val="000000"/>
                </a:solidFill>
                <a:latin typeface="Times New Roman" panose="02020603050405020304" pitchFamily="18" charset="0"/>
                <a:ea typeface="Calibri" panose="020F0502020204030204" pitchFamily="34" charset="0"/>
              </a:rPr>
              <a:t>Aggressive behavior</a:t>
            </a:r>
          </a:p>
          <a:p>
            <a:pPr marL="285729" indent="-285729">
              <a:buFont typeface="Arial" panose="020B0604020202020204" pitchFamily="34" charset="0"/>
              <a:buChar char="•"/>
            </a:pPr>
            <a:r>
              <a:rPr lang="en-US" sz="1400" dirty="0">
                <a:solidFill>
                  <a:srgbClr val="000000"/>
                </a:solidFill>
                <a:latin typeface="Times New Roman" panose="02020603050405020304" pitchFamily="18" charset="0"/>
                <a:ea typeface="Calibri" panose="020F0502020204030204" pitchFamily="34" charset="0"/>
              </a:rPr>
              <a:t>Tantrums requiring removal from the group</a:t>
            </a:r>
          </a:p>
          <a:p>
            <a:pPr marL="285729" indent="-285729">
              <a:buFont typeface="Arial" panose="020B0604020202020204" pitchFamily="34" charset="0"/>
              <a:buChar char="•"/>
            </a:pPr>
            <a:r>
              <a:rPr lang="en-US" sz="1400" dirty="0">
                <a:solidFill>
                  <a:srgbClr val="000000"/>
                </a:solidFill>
                <a:latin typeface="Times New Roman" panose="02020603050405020304" pitchFamily="18" charset="0"/>
                <a:ea typeface="Calibri" panose="020F0502020204030204" pitchFamily="34" charset="0"/>
              </a:rPr>
              <a:t>Behavior disabling classroom progress</a:t>
            </a:r>
          </a:p>
          <a:p>
            <a:pPr marL="342874" indent="-342874">
              <a:buFont typeface="+mj-lt"/>
              <a:buAutoNum type="arabicPeriod"/>
            </a:pPr>
            <a:r>
              <a:rPr lang="en-US" sz="1400" dirty="0">
                <a:solidFill>
                  <a:srgbClr val="000000"/>
                </a:solidFill>
                <a:latin typeface="Times New Roman" panose="02020603050405020304" pitchFamily="18" charset="0"/>
                <a:ea typeface="Calibri" panose="020F0502020204030204" pitchFamily="34" charset="0"/>
              </a:rPr>
              <a:t>The incident is documented noting date, circumstances leading up to incident and disciplinary actions taken.</a:t>
            </a:r>
          </a:p>
          <a:p>
            <a:pPr marL="342874" indent="-342874">
              <a:buFont typeface="+mj-lt"/>
              <a:buAutoNum type="arabicPeriod"/>
            </a:pPr>
            <a:r>
              <a:rPr lang="en-US" sz="1400" dirty="0">
                <a:solidFill>
                  <a:srgbClr val="000000"/>
                </a:solidFill>
                <a:latin typeface="Times New Roman" panose="02020603050405020304" pitchFamily="18" charset="0"/>
                <a:ea typeface="Calibri" panose="020F0502020204030204" pitchFamily="34" charset="0"/>
              </a:rPr>
              <a:t>Parents are contacted and notified in writing of the incident.</a:t>
            </a:r>
          </a:p>
          <a:p>
            <a:pPr marL="342874" indent="-342874">
              <a:buFont typeface="+mj-lt"/>
              <a:buAutoNum type="arabicPeriod"/>
            </a:pPr>
            <a:r>
              <a:rPr lang="en-US" sz="1400" dirty="0">
                <a:solidFill>
                  <a:srgbClr val="000000"/>
                </a:solidFill>
                <a:latin typeface="Times New Roman" panose="02020603050405020304" pitchFamily="18" charset="0"/>
                <a:ea typeface="Calibri" panose="020F0502020204030204" pitchFamily="34" charset="0"/>
              </a:rPr>
              <a:t>A copy of the notification is placed in the student’s file.</a:t>
            </a:r>
          </a:p>
          <a:p>
            <a:r>
              <a:rPr lang="en-US" sz="1400" dirty="0">
                <a:solidFill>
                  <a:srgbClr val="000000"/>
                </a:solidFill>
                <a:latin typeface="Times New Roman" panose="02020603050405020304" pitchFamily="18" charset="0"/>
                <a:ea typeface="Calibri" panose="020F0502020204030204" pitchFamily="34" charset="0"/>
              </a:rPr>
              <a:t>After three incidents viewed to be unusual and unprovoked, the child is on probation. The child will be removed from the program if another incident occurs.</a:t>
            </a:r>
          </a:p>
          <a:p>
            <a:r>
              <a:rPr lang="en-US" sz="1400" dirty="0">
                <a:solidFill>
                  <a:srgbClr val="000000"/>
                </a:solidFill>
                <a:latin typeface="Times New Roman" panose="02020603050405020304" pitchFamily="18" charset="0"/>
                <a:ea typeface="Calibri" panose="020F0502020204030204" pitchFamily="34" charset="0"/>
              </a:rPr>
              <a:t>Our goal is to help students learn to behave within acceptable limits, learn self-control, and maintain a safe and secure environment for all children in the program. Termination of a student is at the discretion of the center.</a:t>
            </a:r>
          </a:p>
        </p:txBody>
      </p:sp>
      <p:sp>
        <p:nvSpPr>
          <p:cNvPr id="10" name="TextBox 9">
            <a:extLst>
              <a:ext uri="{FF2B5EF4-FFF2-40B4-BE49-F238E27FC236}">
                <a16:creationId xmlns:a16="http://schemas.microsoft.com/office/drawing/2014/main" id="{C85F5357-A2FD-F93E-D1C0-6CF392394C28}"/>
              </a:ext>
            </a:extLst>
          </p:cNvPr>
          <p:cNvSpPr txBox="1"/>
          <p:nvPr/>
        </p:nvSpPr>
        <p:spPr>
          <a:xfrm>
            <a:off x="251708" y="1340573"/>
            <a:ext cx="6354579" cy="3323987"/>
          </a:xfrm>
          <a:prstGeom prst="rect">
            <a:avLst/>
          </a:prstGeom>
          <a:noFill/>
        </p:spPr>
        <p:txBody>
          <a:bodyPr wrap="square" rtlCol="0">
            <a:spAutoFit/>
          </a:bodyPr>
          <a:lstStyle/>
          <a:p>
            <a:r>
              <a:rPr lang="en-US" sz="1400">
                <a:latin typeface="Times New Roman" panose="02020603050405020304" pitchFamily="18" charset="0"/>
                <a:ea typeface="Times New Roman" panose="02020603050405020304" pitchFamily="18" charset="0"/>
              </a:rPr>
              <a:t>Staff members are trained in the components of safety and developmentally appropriate problem-solving, peacemaking and use these techniques when dealing with classroom conflicts.  These are foundational skills that students will use throughout their life.</a:t>
            </a:r>
          </a:p>
          <a:p>
            <a:r>
              <a:rPr lang="en-US" sz="1400">
                <a:latin typeface="Times New Roman" panose="02020603050405020304" pitchFamily="18" charset="0"/>
                <a:ea typeface="Times New Roman" panose="02020603050405020304" pitchFamily="18" charset="0"/>
              </a:rPr>
              <a:t>When a child is having difficulty in the classroom we will try to work together with parents, teachers, and school administrators to understand what is preventing the child from having an optimum experience. Together we will decide on the steps necessary to support the child. This may include suggesting a child be evaluated by other professionals in a particular area (such as speech and language, vision, auditory, psychological, </a:t>
            </a:r>
            <a:r>
              <a:rPr lang="en-US" sz="1400" err="1">
                <a:latin typeface="Times New Roman" panose="02020603050405020304" pitchFamily="18" charset="0"/>
                <a:ea typeface="Times New Roman" panose="02020603050405020304" pitchFamily="18" charset="0"/>
              </a:rPr>
              <a:t>etc</a:t>
            </a:r>
            <a:r>
              <a:rPr lang="en-US" sz="1400">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Students who need specific behavior interventions due to a diagnosed medical or learning issue will have an Individual Support Plan outlining behavior goals and guidelines for the teachers and parents in working towards those goals. The Individual Support Plan will be written by the teacher and director and approved by the student’s parents.  </a:t>
            </a:r>
          </a:p>
        </p:txBody>
      </p:sp>
    </p:spTree>
    <p:extLst>
      <p:ext uri="{BB962C8B-B14F-4D97-AF65-F5344CB8AC3E}">
        <p14:creationId xmlns:p14="http://schemas.microsoft.com/office/powerpoint/2010/main" val="1402127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12</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3"/>
            <a:ext cx="7349843" cy="584775"/>
          </a:xfrm>
          <a:prstGeom prst="rect">
            <a:avLst/>
          </a:prstGeom>
          <a:noFill/>
        </p:spPr>
        <p:txBody>
          <a:bodyPr wrap="square">
            <a:spAutoFit/>
          </a:bodyPr>
          <a:lstStyle/>
          <a:p>
            <a:pPr algn="ctr"/>
            <a:r>
              <a:rPr lang="en-US" sz="3200"/>
              <a:t>Our Policies (cont.)</a:t>
            </a:r>
          </a:p>
        </p:txBody>
      </p:sp>
      <p:sp>
        <p:nvSpPr>
          <p:cNvPr id="5" name="TextBox 4">
            <a:extLst>
              <a:ext uri="{FF2B5EF4-FFF2-40B4-BE49-F238E27FC236}">
                <a16:creationId xmlns:a16="http://schemas.microsoft.com/office/drawing/2014/main" id="{30251748-A334-9A54-CDC4-87EC78DB70C7}"/>
              </a:ext>
            </a:extLst>
          </p:cNvPr>
          <p:cNvSpPr txBox="1"/>
          <p:nvPr/>
        </p:nvSpPr>
        <p:spPr>
          <a:xfrm>
            <a:off x="3589361" y="1429658"/>
            <a:ext cx="3066801" cy="4678204"/>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Birthdays</a:t>
            </a:r>
          </a:p>
          <a:p>
            <a:pPr marL="0" marR="0" algn="just">
              <a:spcBef>
                <a:spcPts val="0"/>
              </a:spcBef>
              <a:spcAft>
                <a:spcPts val="0"/>
              </a:spcAft>
            </a:pPr>
            <a:r>
              <a:rPr lang="en-US" sz="1400">
                <a:effectLst/>
                <a:latin typeface="Times New Roman" panose="02020603050405020304" pitchFamily="18" charset="0"/>
                <a:ea typeface="Times New Roman" panose="02020603050405020304" pitchFamily="18" charset="0"/>
              </a:rPr>
              <a:t>We love celebrating the birthdays of our students!  We are so grateful God created each one </a:t>
            </a:r>
            <a:r>
              <a:rPr lang="en-US" sz="1400">
                <a:latin typeface="Times New Roman" panose="02020603050405020304" pitchFamily="18" charset="0"/>
                <a:ea typeface="Times New Roman" panose="02020603050405020304" pitchFamily="18" charset="0"/>
              </a:rPr>
              <a:t>of us </a:t>
            </a:r>
            <a:r>
              <a:rPr lang="en-US" sz="1400">
                <a:effectLst/>
                <a:latin typeface="Times New Roman" panose="02020603050405020304" pitchFamily="18" charset="0"/>
                <a:ea typeface="Times New Roman" panose="02020603050405020304" pitchFamily="18" charset="0"/>
              </a:rPr>
              <a:t>and enjoy sharing in their special day.  We welcome parents to send in a store-bought special treat as part of the celebration.  Parents MUST speak with their child’s teacher beforehand to find out what day and time would be appropriate to bring in special snacks.  Also, please make sure your child’s class does not have any food allergies before bringing in birthday treats.</a:t>
            </a:r>
          </a:p>
          <a:p>
            <a:pPr marL="0" marR="0" algn="just">
              <a:spcBef>
                <a:spcPts val="0"/>
              </a:spcBef>
              <a:spcAft>
                <a:spcPts val="0"/>
              </a:spcAft>
            </a:pPr>
            <a:r>
              <a:rPr lang="en-US" sz="1400">
                <a:effectLst/>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Party invitations may be distributed at school if sent to the entire class. Large celebrations &amp; gifts should be kept out of school. Due to DCF regulations, balloons cannot be kept in the classroom. </a:t>
            </a:r>
          </a:p>
        </p:txBody>
      </p:sp>
      <p:sp>
        <p:nvSpPr>
          <p:cNvPr id="7" name="TextBox 6">
            <a:extLst>
              <a:ext uri="{FF2B5EF4-FFF2-40B4-BE49-F238E27FC236}">
                <a16:creationId xmlns:a16="http://schemas.microsoft.com/office/drawing/2014/main" id="{2FFBED13-2FDA-8392-E655-EA2E3EEA9DBB}"/>
              </a:ext>
            </a:extLst>
          </p:cNvPr>
          <p:cNvSpPr txBox="1"/>
          <p:nvPr/>
        </p:nvSpPr>
        <p:spPr>
          <a:xfrm>
            <a:off x="201842" y="1419118"/>
            <a:ext cx="3177292" cy="5970865"/>
          </a:xfrm>
          <a:prstGeom prst="rect">
            <a:avLst/>
          </a:prstGeom>
          <a:noFill/>
          <a:ln w="25400">
            <a:solidFill>
              <a:schemeClr val="accent1"/>
            </a:solidFill>
          </a:ln>
        </p:spPr>
        <p:txBody>
          <a:bodyPr wrap="square" rtlCol="0">
            <a:spAutoFit/>
          </a:bodyPr>
          <a:lstStyle/>
          <a:p>
            <a:pPr algn="ctr"/>
            <a:r>
              <a:rPr lang="en-US" b="1">
                <a:solidFill>
                  <a:srgbClr val="000000"/>
                </a:solidFill>
                <a:latin typeface="Times New Roman" panose="02020603050405020304" pitchFamily="18" charset="0"/>
                <a:ea typeface="Calibri" panose="020F0502020204030204" pitchFamily="34" charset="0"/>
              </a:rPr>
              <a:t>Dress Code</a:t>
            </a:r>
          </a:p>
          <a:p>
            <a:r>
              <a:rPr lang="en-US" sz="1400">
                <a:solidFill>
                  <a:srgbClr val="000000"/>
                </a:solidFill>
                <a:latin typeface="Times New Roman" panose="02020603050405020304" pitchFamily="18" charset="0"/>
                <a:ea typeface="Calibri" panose="020F0502020204030204" pitchFamily="34" charset="0"/>
              </a:rPr>
              <a:t>Children should come to school dressed to work, play, paint, experiment and have fun! Their clothes should be comfortable, easy to button, snap, zip and allow for independence in toileting.</a:t>
            </a:r>
          </a:p>
          <a:p>
            <a:r>
              <a:rPr lang="en-US" sz="1400">
                <a:solidFill>
                  <a:srgbClr val="000000"/>
                </a:solidFill>
                <a:latin typeface="Times New Roman" panose="02020603050405020304" pitchFamily="18" charset="0"/>
                <a:ea typeface="Calibri" panose="020F0502020204030204" pitchFamily="34" charset="0"/>
              </a:rPr>
              <a:t>Children will play outside each day. Shoes should be close-toe and rubber soled. Sandals, boots and “Crocs” are not allowed as they are dangerous on the playground and during P.E. For modesty, we encourage tumble shorts underneath dresses.</a:t>
            </a:r>
          </a:p>
          <a:p>
            <a:r>
              <a:rPr lang="en-US" sz="1400">
                <a:solidFill>
                  <a:srgbClr val="000000"/>
                </a:solidFill>
                <a:latin typeface="Times New Roman" panose="02020603050405020304" pitchFamily="18" charset="0"/>
                <a:ea typeface="Calibri" panose="020F0502020204030204" pitchFamily="34" charset="0"/>
              </a:rPr>
              <a:t>All children need to bring an entire change of clothes (shirt, pants / shorts, socks, underwear) to be kept in a Ziploc bag in their backpack in case of accident. These items should be changed with the season or as the child grows. All items should be clearly marked with the child’s name.</a:t>
            </a:r>
          </a:p>
          <a:p>
            <a:r>
              <a:rPr lang="en-US" sz="1400">
                <a:solidFill>
                  <a:srgbClr val="000000"/>
                </a:solidFill>
                <a:latin typeface="Times New Roman" panose="02020603050405020304" pitchFamily="18" charset="0"/>
                <a:ea typeface="Calibri" panose="020F0502020204030204" pitchFamily="34" charset="0"/>
              </a:rPr>
              <a:t>Children in our 2-year-old class must provide an adequate number of diapers and wipes for the time they are at school. </a:t>
            </a:r>
          </a:p>
          <a:p>
            <a:r>
              <a:rPr lang="en-US" sz="1400">
                <a:solidFill>
                  <a:srgbClr val="000000"/>
                </a:solidFill>
                <a:latin typeface="Times New Roman" panose="02020603050405020304" pitchFamily="18" charset="0"/>
                <a:ea typeface="Calibri" panose="020F0502020204030204" pitchFamily="34" charset="0"/>
              </a:rPr>
              <a:t>Per DCF guidelines, all items sent to school with your child must be LABELED with their name.</a:t>
            </a:r>
          </a:p>
        </p:txBody>
      </p:sp>
      <p:sp>
        <p:nvSpPr>
          <p:cNvPr id="10" name="TextBox 9">
            <a:extLst>
              <a:ext uri="{FF2B5EF4-FFF2-40B4-BE49-F238E27FC236}">
                <a16:creationId xmlns:a16="http://schemas.microsoft.com/office/drawing/2014/main" id="{42FC7E99-DEBA-61B7-627E-E5E207A6B864}"/>
              </a:ext>
            </a:extLst>
          </p:cNvPr>
          <p:cNvSpPr txBox="1"/>
          <p:nvPr/>
        </p:nvSpPr>
        <p:spPr>
          <a:xfrm>
            <a:off x="187506" y="10353709"/>
            <a:ext cx="6468656" cy="1661993"/>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Daily Nutrition </a:t>
            </a:r>
          </a:p>
          <a:p>
            <a:r>
              <a:rPr lang="en-US" sz="1400">
                <a:latin typeface="Times New Roman" panose="02020603050405020304" pitchFamily="18" charset="0"/>
                <a:ea typeface="Times New Roman" panose="02020603050405020304" pitchFamily="18" charset="0"/>
              </a:rPr>
              <a:t>Proper nutrition is very important for your children. Food is not provided as part of our school day. It is the family’s responsibility to provide a healthy snack and lunch each day, as well as to ensure the child is provided breakfast and dinner outside of our daily program. </a:t>
            </a:r>
          </a:p>
          <a:p>
            <a:r>
              <a:rPr lang="en-US" sz="1400">
                <a:latin typeface="Times New Roman" panose="02020603050405020304" pitchFamily="18" charset="0"/>
                <a:ea typeface="Times New Roman" panose="02020603050405020304" pitchFamily="18" charset="0"/>
              </a:rPr>
              <a:t>We encourage students to eat their healthy foods first. Sometimes they will surprise you and eat things for us, even when they will not eat them at home. </a:t>
            </a:r>
          </a:p>
        </p:txBody>
      </p:sp>
      <p:sp>
        <p:nvSpPr>
          <p:cNvPr id="6" name="TextBox 5">
            <a:extLst>
              <a:ext uri="{FF2B5EF4-FFF2-40B4-BE49-F238E27FC236}">
                <a16:creationId xmlns:a16="http://schemas.microsoft.com/office/drawing/2014/main" id="{3F7840B6-0813-04BD-88A8-FDCEE1BDF877}"/>
              </a:ext>
            </a:extLst>
          </p:cNvPr>
          <p:cNvSpPr txBox="1"/>
          <p:nvPr/>
        </p:nvSpPr>
        <p:spPr>
          <a:xfrm>
            <a:off x="194672" y="7447157"/>
            <a:ext cx="3177293" cy="2739211"/>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Custody Policies</a:t>
            </a:r>
          </a:p>
          <a:p>
            <a:pPr marL="0" marR="0" algn="l">
              <a:spcBef>
                <a:spcPts val="0"/>
              </a:spcBef>
              <a:spcAft>
                <a:spcPts val="0"/>
              </a:spcAft>
            </a:pPr>
            <a:r>
              <a:rPr lang="en-US" sz="1400">
                <a:effectLst/>
                <a:latin typeface="Times New Roman" panose="02020603050405020304" pitchFamily="18" charset="0"/>
                <a:ea typeface="Times New Roman" panose="02020603050405020304" pitchFamily="18" charset="0"/>
              </a:rPr>
              <a:t>It is the policy of our school not to get involved in family conflicts or disputes.  We will not provide information to parents or their representatives during a family dispute without a court order.  St. Peter’s teachers and staff will remain focused on our job of providing a loving, appropriate environment for our students.  Parents are expected to work through any personal issues without causing disruption to our program or school day.  </a:t>
            </a:r>
          </a:p>
        </p:txBody>
      </p:sp>
      <p:sp>
        <p:nvSpPr>
          <p:cNvPr id="20" name="TextBox 19">
            <a:extLst>
              <a:ext uri="{FF2B5EF4-FFF2-40B4-BE49-F238E27FC236}">
                <a16:creationId xmlns:a16="http://schemas.microsoft.com/office/drawing/2014/main" id="{1E41AC3F-0048-55AC-8BC5-8F765C02DA37}"/>
              </a:ext>
            </a:extLst>
          </p:cNvPr>
          <p:cNvSpPr txBox="1"/>
          <p:nvPr/>
        </p:nvSpPr>
        <p:spPr>
          <a:xfrm>
            <a:off x="3589361" y="6308383"/>
            <a:ext cx="3073967" cy="3877985"/>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Technology</a:t>
            </a:r>
          </a:p>
          <a:p>
            <a:pPr marL="0" marR="0">
              <a:spcBef>
                <a:spcPts val="0"/>
              </a:spcBef>
              <a:spcAft>
                <a:spcPts val="0"/>
              </a:spcAft>
            </a:pPr>
            <a:r>
              <a:rPr lang="en-US" sz="1800" b="1" u="none" strike="noStrike">
                <a:effectLst/>
                <a:latin typeface="Times New Roman" panose="02020603050405020304" pitchFamily="18" charset="0"/>
                <a:ea typeface="Times New Roman" panose="02020603050405020304" pitchFamily="18" charset="0"/>
              </a:rPr>
              <a:t> </a:t>
            </a:r>
            <a:r>
              <a:rPr lang="en-US" sz="1400">
                <a:effectLst/>
                <a:latin typeface="Times New Roman" panose="02020603050405020304" pitchFamily="18" charset="0"/>
                <a:ea typeface="Times New Roman" panose="02020603050405020304" pitchFamily="18" charset="0"/>
              </a:rPr>
              <a:t>It is our deliberate philosophy to offer limited technology in our classrooms.  Our program focus is to help students engage in the world around them, socially, emotionally, spiritually, and cognitively.  Limiting technology/screen-time in the classroom helps us best fulfill this program mission.  </a:t>
            </a:r>
          </a:p>
          <a:p>
            <a:pPr marL="0" marR="0" algn="l">
              <a:spcBef>
                <a:spcPts val="0"/>
              </a:spcBef>
              <a:spcAft>
                <a:spcPts val="0"/>
              </a:spcAft>
            </a:pPr>
            <a:r>
              <a:rPr lang="en-US" sz="1400">
                <a:effectLst/>
                <a:latin typeface="Times New Roman" panose="02020603050405020304" pitchFamily="18" charset="0"/>
                <a:ea typeface="Times New Roman" panose="02020603050405020304" pitchFamily="18" charset="0"/>
              </a:rPr>
              <a:t> </a:t>
            </a:r>
          </a:p>
          <a:p>
            <a:pPr marL="0" marR="0" algn="l">
              <a:spcBef>
                <a:spcPts val="0"/>
              </a:spcBef>
              <a:spcAft>
                <a:spcPts val="0"/>
              </a:spcAft>
            </a:pPr>
            <a:r>
              <a:rPr lang="en-US" sz="1400">
                <a:effectLst/>
                <a:latin typeface="Times New Roman" panose="02020603050405020304" pitchFamily="18" charset="0"/>
                <a:ea typeface="Times New Roman" panose="02020603050405020304" pitchFamily="18" charset="0"/>
              </a:rPr>
              <a:t>Children should not bring any sort of cell phone, I-pad, tablet, or other technology device to school. If they do bring such device, it will be placed in the office for safe keeping until the end of the day. </a:t>
            </a:r>
            <a:endParaRPr lang="en-US" sz="1400" b="1">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71596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13</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2"/>
            <a:ext cx="7349843" cy="584775"/>
          </a:xfrm>
          <a:prstGeom prst="rect">
            <a:avLst/>
          </a:prstGeom>
          <a:noFill/>
        </p:spPr>
        <p:txBody>
          <a:bodyPr wrap="square">
            <a:spAutoFit/>
          </a:bodyPr>
          <a:lstStyle/>
          <a:p>
            <a:pPr algn="ctr"/>
            <a:endParaRPr lang="en-US" sz="3200"/>
          </a:p>
        </p:txBody>
      </p:sp>
      <p:sp>
        <p:nvSpPr>
          <p:cNvPr id="10" name="TextBox 9">
            <a:extLst>
              <a:ext uri="{FF2B5EF4-FFF2-40B4-BE49-F238E27FC236}">
                <a16:creationId xmlns:a16="http://schemas.microsoft.com/office/drawing/2014/main" id="{42FC7E99-DEBA-61B7-627E-E5E207A6B864}"/>
              </a:ext>
            </a:extLst>
          </p:cNvPr>
          <p:cNvSpPr txBox="1"/>
          <p:nvPr/>
        </p:nvSpPr>
        <p:spPr>
          <a:xfrm>
            <a:off x="276643" y="981229"/>
            <a:ext cx="6404448" cy="3385542"/>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Student Dismissal / Termination of Care</a:t>
            </a:r>
          </a:p>
          <a:p>
            <a:pPr marL="0" marR="0" algn="l">
              <a:spcBef>
                <a:spcPts val="0"/>
              </a:spcBef>
              <a:spcAft>
                <a:spcPts val="0"/>
              </a:spcAft>
            </a:pPr>
            <a:r>
              <a:rPr lang="en-US" sz="1400">
                <a:effectLst/>
                <a:latin typeface="Times New Roman" panose="02020603050405020304" pitchFamily="18" charset="0"/>
                <a:ea typeface="Times New Roman" panose="02020603050405020304" pitchFamily="18" charset="0"/>
              </a:rPr>
              <a:t>St. Peter’s Preschool and Kindergarten believes each child is a special and unique gift created by God.  It is our desire to meet each child where they are, embracing not just their strengths but their weaknesses as well, and celebrate individual progress and growth.  We do, from time to time, meet students in which we are not the best school to fit their needs.  Therefore, there are instances where we need to terminate a relationship with a student.  This will only be done after several conferences in which a determination is made regarding our ability to best serve the student. </a:t>
            </a:r>
          </a:p>
          <a:p>
            <a:pPr marL="0" marR="0" algn="l">
              <a:spcBef>
                <a:spcPts val="0"/>
              </a:spcBef>
              <a:spcAft>
                <a:spcPts val="0"/>
              </a:spcAft>
            </a:pPr>
            <a:r>
              <a:rPr lang="en-US" sz="1400">
                <a:effectLst/>
                <a:latin typeface="Times New Roman" panose="02020603050405020304" pitchFamily="18" charset="0"/>
                <a:ea typeface="Times New Roman" panose="02020603050405020304" pitchFamily="18" charset="0"/>
              </a:rPr>
              <a:t> </a:t>
            </a:r>
          </a:p>
          <a:p>
            <a:pPr marR="0" algn="just">
              <a:spcBef>
                <a:spcPts val="0"/>
              </a:spcBef>
              <a:spcAft>
                <a:spcPts val="0"/>
              </a:spcAft>
            </a:pPr>
            <a:r>
              <a:rPr lang="en-US" sz="1400">
                <a:effectLst/>
                <a:latin typeface="Times New Roman" panose="02020603050405020304" pitchFamily="18" charset="0"/>
                <a:ea typeface="Times New Roman" panose="02020603050405020304" pitchFamily="18" charset="0"/>
              </a:rPr>
              <a:t>The program also reserves the right to dismiss any child from care for the following (but not limited to) reasons: </a:t>
            </a:r>
          </a:p>
          <a:p>
            <a:pPr marL="285750" marR="0" indent="-285750" algn="just">
              <a:spcBef>
                <a:spcPts val="0"/>
              </a:spcBef>
              <a:spcAft>
                <a:spcPts val="0"/>
              </a:spcAft>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Failure of parents to adhere to policies such as payment of tuition, attendance, supplying the necessary records, etc.</a:t>
            </a:r>
          </a:p>
          <a:p>
            <a:pPr marL="285750" marR="0" indent="-285750" algn="just">
              <a:spcBef>
                <a:spcPts val="0"/>
              </a:spcBef>
              <a:spcAft>
                <a:spcPts val="0"/>
              </a:spcAft>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Behavior by child or a parent that is not in character with our program or that creates safety concerns for students and/or staff.</a:t>
            </a:r>
          </a:p>
        </p:txBody>
      </p:sp>
      <p:sp>
        <p:nvSpPr>
          <p:cNvPr id="6" name="TextBox 5">
            <a:extLst>
              <a:ext uri="{FF2B5EF4-FFF2-40B4-BE49-F238E27FC236}">
                <a16:creationId xmlns:a16="http://schemas.microsoft.com/office/drawing/2014/main" id="{E1A9C266-AF35-0CE0-BEA4-9CBB75D88931}"/>
              </a:ext>
            </a:extLst>
          </p:cNvPr>
          <p:cNvSpPr txBox="1"/>
          <p:nvPr/>
        </p:nvSpPr>
        <p:spPr>
          <a:xfrm>
            <a:off x="251704" y="9179490"/>
            <a:ext cx="3177293" cy="2739211"/>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Classroom Communication</a:t>
            </a:r>
          </a:p>
          <a:p>
            <a:r>
              <a:rPr lang="en-US" sz="1400">
                <a:effectLst/>
                <a:latin typeface="Times New Roman" panose="02020603050405020304" pitchFamily="18" charset="0"/>
                <a:ea typeface="Times New Roman" panose="02020603050405020304" pitchFamily="18" charset="0"/>
              </a:rPr>
              <a:t>Classroom communication is typically done through:</a:t>
            </a:r>
          </a:p>
          <a:p>
            <a:pPr marL="285750" indent="-285750">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Private class Facebook pages (strict privacy settings)</a:t>
            </a:r>
          </a:p>
          <a:p>
            <a:pPr marL="285750" indent="-285750">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Monthly or weekly newsletters</a:t>
            </a:r>
          </a:p>
          <a:p>
            <a:pPr marL="285750" indent="-285750">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notes in backpacks</a:t>
            </a:r>
          </a:p>
          <a:p>
            <a:pPr marL="285750" indent="-285750">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Emails</a:t>
            </a:r>
          </a:p>
          <a:p>
            <a:pPr marL="285750" indent="-285750">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scheduled conferences. </a:t>
            </a:r>
          </a:p>
          <a:p>
            <a:r>
              <a:rPr lang="en-US" sz="1400">
                <a:effectLst/>
                <a:latin typeface="Times New Roman" panose="02020603050405020304" pitchFamily="18" charset="0"/>
                <a:ea typeface="Times New Roman" panose="02020603050405020304" pitchFamily="18" charset="0"/>
              </a:rPr>
              <a:t>PLEASE CHECK YOUR CHILD’S BACKPACK each evening so you do not miss important news or information.</a:t>
            </a:r>
          </a:p>
        </p:txBody>
      </p:sp>
      <p:sp>
        <p:nvSpPr>
          <p:cNvPr id="18" name="TextBox 17">
            <a:extLst>
              <a:ext uri="{FF2B5EF4-FFF2-40B4-BE49-F238E27FC236}">
                <a16:creationId xmlns:a16="http://schemas.microsoft.com/office/drawing/2014/main" id="{4B46D01C-892B-F887-E172-61C5DAED06CC}"/>
              </a:ext>
            </a:extLst>
          </p:cNvPr>
          <p:cNvSpPr txBox="1"/>
          <p:nvPr/>
        </p:nvSpPr>
        <p:spPr>
          <a:xfrm>
            <a:off x="301577" y="4346670"/>
            <a:ext cx="6354579" cy="584775"/>
          </a:xfrm>
          <a:prstGeom prst="rect">
            <a:avLst/>
          </a:prstGeom>
          <a:noFill/>
        </p:spPr>
        <p:txBody>
          <a:bodyPr wrap="square">
            <a:spAutoFit/>
          </a:bodyPr>
          <a:lstStyle/>
          <a:p>
            <a:pPr algn="ctr"/>
            <a:r>
              <a:rPr lang="en-US" sz="3200"/>
              <a:t>Miscellaneous Information</a:t>
            </a:r>
          </a:p>
        </p:txBody>
      </p:sp>
      <p:sp>
        <p:nvSpPr>
          <p:cNvPr id="20" name="TextBox 19">
            <a:extLst>
              <a:ext uri="{FF2B5EF4-FFF2-40B4-BE49-F238E27FC236}">
                <a16:creationId xmlns:a16="http://schemas.microsoft.com/office/drawing/2014/main" id="{DF275621-E188-11BB-04E7-658BE5B214E0}"/>
              </a:ext>
            </a:extLst>
          </p:cNvPr>
          <p:cNvSpPr txBox="1"/>
          <p:nvPr/>
        </p:nvSpPr>
        <p:spPr>
          <a:xfrm>
            <a:off x="251704" y="4905368"/>
            <a:ext cx="3177293" cy="3385542"/>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Cleaning / Disinfecting</a:t>
            </a:r>
          </a:p>
          <a:p>
            <a:r>
              <a:rPr lang="en-US" sz="1400" dirty="0">
                <a:latin typeface="Times New Roman" panose="02020603050405020304" pitchFamily="18" charset="0"/>
                <a:ea typeface="Times New Roman" panose="02020603050405020304" pitchFamily="18" charset="0"/>
              </a:rPr>
              <a:t>Our campus custodian staff is led by the retired manager of SCPS custodial services. Our rigorous cleaning schedule includes:</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Classroom two-step disinfection system (fogging), </a:t>
            </a:r>
            <a:r>
              <a:rPr lang="en-US" sz="1400">
                <a:latin typeface="Times New Roman" panose="02020603050405020304" pitchFamily="18" charset="0"/>
                <a:ea typeface="Times New Roman" panose="02020603050405020304" pitchFamily="18" charset="0"/>
              </a:rPr>
              <a:t>as needed</a:t>
            </a:r>
            <a:endParaRPr lang="en-US" sz="14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Teachers  disinfect toys and touchpoints throughout the school day</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Rotating / minimizing daily toys, particularly those that are not easily cleaned</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Handwashing for students and staff often</a:t>
            </a:r>
          </a:p>
        </p:txBody>
      </p:sp>
      <p:sp>
        <p:nvSpPr>
          <p:cNvPr id="22" name="TextBox 21">
            <a:extLst>
              <a:ext uri="{FF2B5EF4-FFF2-40B4-BE49-F238E27FC236}">
                <a16:creationId xmlns:a16="http://schemas.microsoft.com/office/drawing/2014/main" id="{67257367-1FA3-4258-BE79-2210451A3228}"/>
              </a:ext>
            </a:extLst>
          </p:cNvPr>
          <p:cNvSpPr txBox="1"/>
          <p:nvPr/>
        </p:nvSpPr>
        <p:spPr>
          <a:xfrm>
            <a:off x="251704" y="8211980"/>
            <a:ext cx="3177293" cy="830997"/>
          </a:xfrm>
          <a:prstGeom prst="rect">
            <a:avLst/>
          </a:prstGeom>
          <a:noFill/>
          <a:ln w="25400">
            <a:solidFill>
              <a:schemeClr val="accent1"/>
            </a:solidFill>
          </a:ln>
        </p:spPr>
        <p:txBody>
          <a:bodyPr wrap="square" rtlCol="0">
            <a:spAutoFit/>
          </a:bodyPr>
          <a:lstStyle/>
          <a:p>
            <a:pPr algn="ctr"/>
            <a:r>
              <a:rPr lang="en-US" sz="1600" dirty="0">
                <a:latin typeface="Times New Roman" panose="02020603050405020304" pitchFamily="18" charset="0"/>
                <a:ea typeface="Times New Roman" panose="02020603050405020304" pitchFamily="18" charset="0"/>
              </a:rPr>
              <a:t>Smoking is STRICTLY PROHIBITED on church &amp; school grounds or on school related trips. </a:t>
            </a:r>
          </a:p>
        </p:txBody>
      </p:sp>
      <p:sp>
        <p:nvSpPr>
          <p:cNvPr id="23" name="TextBox 22">
            <a:extLst>
              <a:ext uri="{FF2B5EF4-FFF2-40B4-BE49-F238E27FC236}">
                <a16:creationId xmlns:a16="http://schemas.microsoft.com/office/drawing/2014/main" id="{419FC1F2-7903-7D29-75E7-89BDE1B7A82A}"/>
              </a:ext>
            </a:extLst>
          </p:cNvPr>
          <p:cNvSpPr txBox="1"/>
          <p:nvPr/>
        </p:nvSpPr>
        <p:spPr>
          <a:xfrm>
            <a:off x="3503797" y="4885962"/>
            <a:ext cx="3177293" cy="3385542"/>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Share Items &amp; Toys</a:t>
            </a:r>
          </a:p>
          <a:p>
            <a:r>
              <a:rPr lang="en-US" sz="1400">
                <a:effectLst/>
                <a:latin typeface="Times New Roman" panose="02020603050405020304" pitchFamily="18" charset="0"/>
                <a:ea typeface="Times New Roman" panose="02020603050405020304" pitchFamily="18" charset="0"/>
              </a:rPr>
              <a:t>Please only bring toys and other special objects from home on your child’s specific show and tell or share bag day. Special and beloved items from home can be big distractions, even if they are in a child’s backpack.  Bringing special items from home can also cause anxiety as a young child will often worry if the item is still in their backpack or worry about the item becoming damaged or broken.  Our school will do its best to maintain personal belongings however the school is not responsible for loss or damage to clothes and/or personal belongings. </a:t>
            </a:r>
          </a:p>
        </p:txBody>
      </p:sp>
      <p:sp>
        <p:nvSpPr>
          <p:cNvPr id="24" name="TextBox 23">
            <a:extLst>
              <a:ext uri="{FF2B5EF4-FFF2-40B4-BE49-F238E27FC236}">
                <a16:creationId xmlns:a16="http://schemas.microsoft.com/office/drawing/2014/main" id="{191D6CB5-0124-9007-D8CC-7A9B8DD857B8}"/>
              </a:ext>
            </a:extLst>
          </p:cNvPr>
          <p:cNvSpPr txBox="1"/>
          <p:nvPr/>
        </p:nvSpPr>
        <p:spPr>
          <a:xfrm>
            <a:off x="3518314" y="8533159"/>
            <a:ext cx="3177293" cy="3385542"/>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School Communication</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St. Peter’s communicates with parents in a variety of ways.  The school has a website and Facebook page it updates regularly, as well as utilizing email and the text message service </a:t>
            </a:r>
            <a:r>
              <a:rPr lang="en-US" sz="1400" i="1" dirty="0">
                <a:effectLst/>
                <a:latin typeface="Times New Roman" panose="02020603050405020304" pitchFamily="18" charset="0"/>
                <a:ea typeface="Times New Roman" panose="02020603050405020304" pitchFamily="18" charset="0"/>
              </a:rPr>
              <a:t>Remind</a:t>
            </a:r>
            <a:r>
              <a:rPr lang="en-US" sz="1400" dirty="0">
                <a:effectLst/>
                <a:latin typeface="Times New Roman" panose="02020603050405020304" pitchFamily="18" charset="0"/>
                <a:ea typeface="Times New Roman" panose="02020603050405020304" pitchFamily="18" charset="0"/>
              </a:rPr>
              <a:t> to communicate important school-wide information.  We have a Parent Board outside adjacent to the school office where we display information as well.  St. Peter’s holds three parent meetings a year where pertinent information is given: Parent Orientation (August), a mid-year meeting (December) and an end of year meeting (April). </a:t>
            </a:r>
          </a:p>
        </p:txBody>
      </p:sp>
    </p:spTree>
    <p:extLst>
      <p:ext uri="{BB962C8B-B14F-4D97-AF65-F5344CB8AC3E}">
        <p14:creationId xmlns:p14="http://schemas.microsoft.com/office/powerpoint/2010/main" val="1871368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14</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2"/>
            <a:ext cx="7349843" cy="584775"/>
          </a:xfrm>
          <a:prstGeom prst="rect">
            <a:avLst/>
          </a:prstGeom>
          <a:noFill/>
        </p:spPr>
        <p:txBody>
          <a:bodyPr wrap="square">
            <a:spAutoFit/>
          </a:bodyPr>
          <a:lstStyle/>
          <a:p>
            <a:pPr algn="ctr"/>
            <a:endParaRPr lang="en-US" sz="3200"/>
          </a:p>
        </p:txBody>
      </p:sp>
      <p:sp>
        <p:nvSpPr>
          <p:cNvPr id="10" name="TextBox 9">
            <a:extLst>
              <a:ext uri="{FF2B5EF4-FFF2-40B4-BE49-F238E27FC236}">
                <a16:creationId xmlns:a16="http://schemas.microsoft.com/office/drawing/2014/main" id="{42FC7E99-DEBA-61B7-627E-E5E207A6B864}"/>
              </a:ext>
            </a:extLst>
          </p:cNvPr>
          <p:cNvSpPr txBox="1"/>
          <p:nvPr/>
        </p:nvSpPr>
        <p:spPr>
          <a:xfrm>
            <a:off x="276643" y="981229"/>
            <a:ext cx="6404448" cy="2954655"/>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Additional Resources</a:t>
            </a:r>
          </a:p>
          <a:p>
            <a:r>
              <a:rPr lang="en-US" sz="1400" b="0" i="0" dirty="0">
                <a:solidFill>
                  <a:srgbClr val="000000"/>
                </a:solidFill>
                <a:effectLst/>
                <a:highlight>
                  <a:srgbClr val="FFFFFF"/>
                </a:highlight>
                <a:latin typeface="Times New Roman" panose="02020603050405020304" pitchFamily="18" charset="0"/>
                <a:cs typeface="Times New Roman" panose="02020603050405020304" pitchFamily="18" charset="0"/>
              </a:rPr>
              <a:t>In the preschool years, there is a wide range of what is considered to be typical development and acceptable behavior.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We cannot always meet the needs of every child. In these circumstances we look for additional resources outside of our school. Two places we commonly recommend are the SCPS Pre-K Disabilities</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Program and the Early Learning Coalition of Seminole. Both places are open resources for you to call and seek evaluations</a:t>
            </a:r>
            <a:r>
              <a:rPr lang="en-US" sz="1400" dirty="0">
                <a:latin typeface="Times New Roman" panose="02020603050405020304" pitchFamily="18" charset="0"/>
                <a:ea typeface="Times New Roman" panose="02020603050405020304" pitchFamily="18" charset="0"/>
              </a:rPr>
              <a:t>. </a:t>
            </a:r>
          </a:p>
          <a:p>
            <a:endParaRPr lang="en-US" sz="1400" b="0" i="0" dirty="0">
              <a:solidFill>
                <a:srgbClr val="000000"/>
              </a:solidFill>
              <a:effectLst/>
              <a:highlight>
                <a:srgbClr val="FFFFFF"/>
              </a:highlight>
              <a:latin typeface="Times New Roman" panose="02020603050405020304" pitchFamily="18" charset="0"/>
            </a:endParaRPr>
          </a:p>
          <a:p>
            <a:r>
              <a:rPr lang="en-US" sz="1400" b="0" i="0" dirty="0">
                <a:solidFill>
                  <a:srgbClr val="000000"/>
                </a:solidFill>
                <a:effectLst/>
                <a:highlight>
                  <a:srgbClr val="FFFFFF"/>
                </a:highlight>
                <a:latin typeface="Times New Roman" panose="02020603050405020304" pitchFamily="18" charset="0"/>
                <a:cs typeface="Times New Roman" panose="02020603050405020304" pitchFamily="18" charset="0"/>
              </a:rPr>
              <a:t>PreK Evaluation Clinic	       Early Learning Coalition of Seminole Inclusion Services</a:t>
            </a:r>
            <a:br>
              <a:rPr lang="en-US" sz="1400" dirty="0">
                <a:latin typeface="Times New Roman" panose="02020603050405020304" pitchFamily="18" charset="0"/>
                <a:cs typeface="Times New Roman" panose="02020603050405020304" pitchFamily="18" charset="0"/>
              </a:rPr>
            </a:br>
            <a:r>
              <a:rPr lang="en-US" sz="1400" b="0" i="0" dirty="0">
                <a:solidFill>
                  <a:srgbClr val="000000"/>
                </a:solidFill>
                <a:effectLst/>
                <a:highlight>
                  <a:srgbClr val="FFFFFF"/>
                </a:highlight>
                <a:latin typeface="Times New Roman" panose="02020603050405020304" pitchFamily="18" charset="0"/>
                <a:cs typeface="Times New Roman" panose="02020603050405020304" pitchFamily="18" charset="0"/>
              </a:rPr>
              <a:t>Phone: </a:t>
            </a:r>
            <a:r>
              <a:rPr lang="en-US" sz="1400" b="1" i="0" u="sng" dirty="0">
                <a:solidFill>
                  <a:srgbClr val="2B2B2B"/>
                </a:solidFill>
                <a:effectLst/>
                <a:highlight>
                  <a:srgbClr val="FFFFFF"/>
                </a:highlight>
                <a:latin typeface="Times New Roman" panose="02020603050405020304" pitchFamily="18" charset="0"/>
                <a:cs typeface="Times New Roman" panose="02020603050405020304" pitchFamily="18" charset="0"/>
                <a:hlinkClick r:id="rId3"/>
              </a:rPr>
              <a:t>407.320.9406</a:t>
            </a:r>
            <a:r>
              <a:rPr lang="en-US" sz="1400" dirty="0">
                <a:solidFill>
                  <a:srgbClr val="2B2B2B"/>
                </a:solidFill>
                <a:highlight>
                  <a:srgbClr val="FFFFFF"/>
                </a:highlight>
                <a:latin typeface="Times New Roman" panose="02020603050405020304" pitchFamily="18" charset="0"/>
                <a:cs typeface="Times New Roman" panose="02020603050405020304" pitchFamily="18" charset="0"/>
              </a:rPr>
              <a:t>	       Phone: 407.960.2460</a:t>
            </a:r>
            <a:br>
              <a:rPr lang="en-US" sz="1400" dirty="0">
                <a:latin typeface="Times New Roman" panose="02020603050405020304" pitchFamily="18" charset="0"/>
                <a:cs typeface="Times New Roman" panose="02020603050405020304" pitchFamily="18" charset="0"/>
              </a:rPr>
            </a:br>
            <a:r>
              <a:rPr lang="en-US" sz="1400" b="0" i="0" dirty="0">
                <a:solidFill>
                  <a:srgbClr val="000000"/>
                </a:solidFill>
                <a:effectLst/>
                <a:highlight>
                  <a:srgbClr val="FFFFFF"/>
                </a:highlight>
                <a:latin typeface="Times New Roman" panose="02020603050405020304" pitchFamily="18" charset="0"/>
                <a:cs typeface="Times New Roman" panose="02020603050405020304" pitchFamily="18" charset="0"/>
              </a:rPr>
              <a:t>239 Rinehart Road,	       </a:t>
            </a:r>
            <a:r>
              <a:rPr lang="en-US" sz="1400" b="0" i="0" dirty="0">
                <a:solidFill>
                  <a:srgbClr val="000000"/>
                </a:solidFill>
                <a:effectLst/>
                <a:highlight>
                  <a:srgbClr val="FFFFFF"/>
                </a:highlight>
                <a:latin typeface="Times New Roman" panose="02020603050405020304" pitchFamily="18" charset="0"/>
                <a:cs typeface="Times New Roman" panose="02020603050405020304" pitchFamily="18" charset="0"/>
                <a:hlinkClick r:id="rId4"/>
              </a:rPr>
              <a:t>Early Learning Coalition of Seminole Inclusion Services</a:t>
            </a:r>
            <a:br>
              <a:rPr lang="en-US" sz="1400" dirty="0">
                <a:latin typeface="Times New Roman" panose="02020603050405020304" pitchFamily="18" charset="0"/>
                <a:cs typeface="Times New Roman" panose="02020603050405020304" pitchFamily="18" charset="0"/>
              </a:rPr>
            </a:br>
            <a:r>
              <a:rPr lang="en-US" sz="1400" b="0" i="0" dirty="0">
                <a:solidFill>
                  <a:srgbClr val="000000"/>
                </a:solidFill>
                <a:effectLst/>
                <a:highlight>
                  <a:srgbClr val="FFFFFF"/>
                </a:highlight>
                <a:latin typeface="Times New Roman" panose="02020603050405020304" pitchFamily="18" charset="0"/>
                <a:cs typeface="Times New Roman" panose="02020603050405020304" pitchFamily="18" charset="0"/>
              </a:rPr>
              <a:t>Lake Mary, Florida 32746</a:t>
            </a:r>
          </a:p>
          <a:p>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hlinkClick r:id="rId5"/>
              </a:rPr>
              <a:t>Pre-K Disabilities Program</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p:txBody>
      </p:sp>
      <p:sp>
        <p:nvSpPr>
          <p:cNvPr id="6" name="TextBox 5">
            <a:extLst>
              <a:ext uri="{FF2B5EF4-FFF2-40B4-BE49-F238E27FC236}">
                <a16:creationId xmlns:a16="http://schemas.microsoft.com/office/drawing/2014/main" id="{E1A9C266-AF35-0CE0-BEA4-9CBB75D88931}"/>
              </a:ext>
            </a:extLst>
          </p:cNvPr>
          <p:cNvSpPr txBox="1"/>
          <p:nvPr/>
        </p:nvSpPr>
        <p:spPr>
          <a:xfrm>
            <a:off x="251703" y="9045284"/>
            <a:ext cx="3177293" cy="2739211"/>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Join us in Chapel</a:t>
            </a:r>
          </a:p>
          <a:p>
            <a:r>
              <a:rPr lang="en-US" sz="1400" dirty="0">
                <a:effectLst/>
                <a:latin typeface="Times New Roman" panose="02020603050405020304" pitchFamily="18" charset="0"/>
                <a:ea typeface="Times New Roman" panose="02020603050405020304" pitchFamily="18" charset="0"/>
              </a:rPr>
              <a:t>Starting in September, after children have acclimated to their classrooms, we invite families to join us in Chapel each Wednesday at 9:15. This is a time for all our 3-year-old through Kindergarten classes to join together, learn stories from the Bible, and share God’s love. We teach the Fruits of the Spirit and encourage children to grow these fruits. You can find these Fruits of the Spirit to the right.</a:t>
            </a:r>
            <a:endParaRPr lang="en-US" sz="1400" dirty="0">
              <a:latin typeface="Times New Roman" panose="02020603050405020304" pitchFamily="18" charset="0"/>
              <a:ea typeface="Times New Roman" panose="02020603050405020304" pitchFamily="18" charset="0"/>
            </a:endParaRPr>
          </a:p>
          <a:p>
            <a:endParaRPr lang="en-US" sz="1400" dirty="0">
              <a:effectLst/>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DF275621-E188-11BB-04E7-658BE5B214E0}"/>
              </a:ext>
            </a:extLst>
          </p:cNvPr>
          <p:cNvSpPr txBox="1"/>
          <p:nvPr/>
        </p:nvSpPr>
        <p:spPr>
          <a:xfrm>
            <a:off x="251704" y="4151482"/>
            <a:ext cx="3177293" cy="4678204"/>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After School Rules</a:t>
            </a:r>
          </a:p>
          <a:p>
            <a:r>
              <a:rPr lang="en-US" sz="1400" dirty="0">
                <a:latin typeface="Times New Roman" panose="02020603050405020304" pitchFamily="18" charset="0"/>
                <a:ea typeface="Times New Roman" panose="02020603050405020304" pitchFamily="18" charset="0"/>
              </a:rPr>
              <a:t>We welcome families to stay on campus after the school day to join in community and socialize. The front field and the playground are both available for these purposes. The front deck outside of the church offices are closed to running and playing after school. Be mindful our school hours are 9:00-1:30, so staff will not be watching your children after these hours. Play at your own risk after school hours. Please obey the following rules:</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Stay with your child at all times.</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Clean up after yourself including picking up toys and other equipment used in shared spaces.</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No standing, jumping, or climbing on the playground house.</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No throwing sand or mulch. </a:t>
            </a:r>
          </a:p>
          <a:p>
            <a:pPr marL="285750" indent="-285750">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No wheeled vehicles / toys in hallways (cozy coupes, scooters, etc.)</a:t>
            </a:r>
          </a:p>
        </p:txBody>
      </p:sp>
      <p:sp>
        <p:nvSpPr>
          <p:cNvPr id="23" name="TextBox 22">
            <a:extLst>
              <a:ext uri="{FF2B5EF4-FFF2-40B4-BE49-F238E27FC236}">
                <a16:creationId xmlns:a16="http://schemas.microsoft.com/office/drawing/2014/main" id="{419FC1F2-7903-7D29-75E7-89BDE1B7A82A}"/>
              </a:ext>
            </a:extLst>
          </p:cNvPr>
          <p:cNvSpPr txBox="1"/>
          <p:nvPr/>
        </p:nvSpPr>
        <p:spPr>
          <a:xfrm>
            <a:off x="3489448" y="4156940"/>
            <a:ext cx="3177293" cy="2092881"/>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Fun Fridays</a:t>
            </a:r>
          </a:p>
          <a:p>
            <a:r>
              <a:rPr lang="en-US" sz="1400" dirty="0">
                <a:effectLst/>
                <a:latin typeface="Times New Roman" panose="02020603050405020304" pitchFamily="18" charset="0"/>
                <a:ea typeface="Times New Roman" panose="02020603050405020304" pitchFamily="18" charset="0"/>
              </a:rPr>
              <a:t>We offer a Fun Friday class for 3 and 4-year-old students who are not already in an assigned class on Fridays. This class has a sign-up sheet that is sent home each month. You are able to pick and chose which dates you would like to attend. Fees and additional information is sent home in children’s folders each month. </a:t>
            </a:r>
            <a:endParaRPr lang="en-US" sz="1400" dirty="0">
              <a:latin typeface="Times New Roman" panose="02020603050405020304" pitchFamily="18" charset="0"/>
              <a:ea typeface="Times New Roman" panose="02020603050405020304" pitchFamily="18" charset="0"/>
            </a:endParaRPr>
          </a:p>
        </p:txBody>
      </p:sp>
      <p:sp>
        <p:nvSpPr>
          <p:cNvPr id="24" name="TextBox 23">
            <a:extLst>
              <a:ext uri="{FF2B5EF4-FFF2-40B4-BE49-F238E27FC236}">
                <a16:creationId xmlns:a16="http://schemas.microsoft.com/office/drawing/2014/main" id="{191D6CB5-0124-9007-D8CC-7A9B8DD857B8}"/>
              </a:ext>
            </a:extLst>
          </p:cNvPr>
          <p:cNvSpPr txBox="1"/>
          <p:nvPr/>
        </p:nvSpPr>
        <p:spPr>
          <a:xfrm>
            <a:off x="3503798" y="6305918"/>
            <a:ext cx="3177293" cy="2523768"/>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School Pictures</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Katie Crawford Photography comes on campus twice a year for school pictures. In the fall, Katie takes black &amp; white individual photos of all students. She returns in the spring and takes color individual pictures of the students along with a class picture. After the pictures are taken and edited, a link will be sent to your email for ordering. Pictures are delivered to the school and handed out.</a:t>
            </a:r>
          </a:p>
        </p:txBody>
      </p:sp>
      <p:pic>
        <p:nvPicPr>
          <p:cNvPr id="1026" name="Picture 2" descr="Fruit Of The Spirit,Bible Verse tin signs,Christian Scripture,Galatians,tin sign able Wall Art,Inspiring Quote,Poster,Home Decor,Novelty fun metal tin sign plaque, 8x12 inch">
            <a:extLst>
              <a:ext uri="{FF2B5EF4-FFF2-40B4-BE49-F238E27FC236}">
                <a16:creationId xmlns:a16="http://schemas.microsoft.com/office/drawing/2014/main" id="{21B7E67B-DDBD-9F92-D763-1E90CC8EB10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82050" y="9298763"/>
            <a:ext cx="1992087" cy="2485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818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15</a:t>
            </a:fld>
            <a:endParaRPr lang="en-US"/>
          </a:p>
        </p:txBody>
      </p:sp>
      <p:sp>
        <p:nvSpPr>
          <p:cNvPr id="6" name="TextBox 5">
            <a:extLst>
              <a:ext uri="{FF2B5EF4-FFF2-40B4-BE49-F238E27FC236}">
                <a16:creationId xmlns:a16="http://schemas.microsoft.com/office/drawing/2014/main" id="{E1A9C266-AF35-0CE0-BEA4-9CBB75D88931}"/>
              </a:ext>
            </a:extLst>
          </p:cNvPr>
          <p:cNvSpPr txBox="1"/>
          <p:nvPr/>
        </p:nvSpPr>
        <p:spPr>
          <a:xfrm>
            <a:off x="251708" y="8414716"/>
            <a:ext cx="6354579" cy="2954655"/>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Giving / Fundraising</a:t>
            </a:r>
          </a:p>
          <a:p>
            <a:r>
              <a:rPr lang="en-US" sz="1400" dirty="0">
                <a:solidFill>
                  <a:srgbClr val="000000"/>
                </a:solidFill>
                <a:effectLst/>
                <a:latin typeface="Times New Roman" panose="02020603050405020304" pitchFamily="18" charset="0"/>
                <a:ea typeface="Times New Roman" panose="02020603050405020304" pitchFamily="18" charset="0"/>
              </a:rPr>
              <a:t>As many small, non-profit schools, St. Peter’s Preschool and Kindergarten has two main sources of revenue: tuition and donations/fundraising.  </a:t>
            </a:r>
          </a:p>
          <a:p>
            <a:endParaRPr lang="en-US" sz="1400" dirty="0">
              <a:solidFill>
                <a:srgbClr val="000000"/>
              </a:solidFill>
              <a:latin typeface="Times New Roman" panose="02020603050405020304" pitchFamily="18" charset="0"/>
              <a:ea typeface="Times New Roman" panose="02020603050405020304" pitchFamily="18" charset="0"/>
            </a:endParaRPr>
          </a:p>
          <a:p>
            <a:r>
              <a:rPr lang="en-US" sz="1400" dirty="0">
                <a:solidFill>
                  <a:srgbClr val="000000"/>
                </a:solidFill>
                <a:effectLst/>
                <a:latin typeface="Times New Roman" panose="02020603050405020304" pitchFamily="18" charset="0"/>
                <a:ea typeface="Times New Roman" panose="02020603050405020304" pitchFamily="18" charset="0"/>
              </a:rPr>
              <a:t>Our tuition covers the everyday operations of the school.  In order to continue our work in providing an exceptional early childhood experience for all children, as well as dream and work towards implementing new ideas that will make our school even stronger, we look for partners to support additional programs, training, and resources through donations and fundraising opportunities.. We ask for your consideration in helping us work towards our dreams and goals by offering a donation to our school or participating in our annual Cheers Fore Children event that will be hosted February </a:t>
            </a:r>
            <a:r>
              <a:rPr lang="en-US" sz="1400" dirty="0">
                <a:solidFill>
                  <a:srgbClr val="000000"/>
                </a:solidFill>
                <a:latin typeface="Times New Roman" panose="02020603050405020304" pitchFamily="18" charset="0"/>
                <a:ea typeface="Times New Roman" panose="02020603050405020304" pitchFamily="18" charset="0"/>
              </a:rPr>
              <a:t>8</a:t>
            </a:r>
            <a:r>
              <a:rPr lang="en-US" sz="1400" dirty="0">
                <a:solidFill>
                  <a:srgbClr val="000000"/>
                </a:solidFill>
                <a:effectLst/>
                <a:latin typeface="Times New Roman" panose="02020603050405020304" pitchFamily="18" charset="0"/>
                <a:ea typeface="Times New Roman" panose="02020603050405020304" pitchFamily="18" charset="0"/>
              </a:rPr>
              <a:t>, 2025.</a:t>
            </a:r>
            <a:endParaRPr lang="en-US" sz="1400" dirty="0">
              <a:effectLst/>
              <a:latin typeface="Times New Roman" panose="02020603050405020304" pitchFamily="18" charset="0"/>
              <a:ea typeface="Times New Roman" panose="02020603050405020304" pitchFamily="18" charset="0"/>
            </a:endParaRPr>
          </a:p>
          <a:p>
            <a:endParaRPr lang="en-US" sz="1400" dirty="0">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4B46D01C-892B-F887-E172-61C5DAED06CC}"/>
              </a:ext>
            </a:extLst>
          </p:cNvPr>
          <p:cNvSpPr txBox="1"/>
          <p:nvPr/>
        </p:nvSpPr>
        <p:spPr>
          <a:xfrm>
            <a:off x="251710" y="742817"/>
            <a:ext cx="6354579" cy="584775"/>
          </a:xfrm>
          <a:prstGeom prst="rect">
            <a:avLst/>
          </a:prstGeom>
          <a:noFill/>
        </p:spPr>
        <p:txBody>
          <a:bodyPr wrap="square">
            <a:spAutoFit/>
          </a:bodyPr>
          <a:lstStyle/>
          <a:p>
            <a:pPr algn="ctr"/>
            <a:r>
              <a:rPr lang="en-US" sz="3200"/>
              <a:t>Miscellaneous Information (cont.)</a:t>
            </a:r>
          </a:p>
        </p:txBody>
      </p:sp>
      <p:sp>
        <p:nvSpPr>
          <p:cNvPr id="23" name="TextBox 22">
            <a:extLst>
              <a:ext uri="{FF2B5EF4-FFF2-40B4-BE49-F238E27FC236}">
                <a16:creationId xmlns:a16="http://schemas.microsoft.com/office/drawing/2014/main" id="{419FC1F2-7903-7D29-75E7-89BDE1B7A82A}"/>
              </a:ext>
            </a:extLst>
          </p:cNvPr>
          <p:cNvSpPr txBox="1"/>
          <p:nvPr/>
        </p:nvSpPr>
        <p:spPr>
          <a:xfrm>
            <a:off x="251709" y="1325265"/>
            <a:ext cx="6354579" cy="7048083"/>
          </a:xfrm>
          <a:prstGeom prst="rect">
            <a:avLst/>
          </a:prstGeom>
          <a:noFill/>
          <a:ln w="25400">
            <a:solidFill>
              <a:schemeClr val="accent1"/>
            </a:solidFill>
          </a:ln>
        </p:spPr>
        <p:txBody>
          <a:bodyPr wrap="square" rtlCol="0">
            <a:spAutoFit/>
          </a:bodyPr>
          <a:lstStyle/>
          <a:p>
            <a:pPr algn="ctr"/>
            <a:r>
              <a:rPr lang="en-US" b="1" dirty="0">
                <a:latin typeface="Times New Roman" panose="02020603050405020304" pitchFamily="18" charset="0"/>
                <a:ea typeface="Times New Roman" panose="02020603050405020304" pitchFamily="18" charset="0"/>
              </a:rPr>
              <a:t>Field Trips</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A </a:t>
            </a:r>
            <a:r>
              <a:rPr lang="en-US" sz="1400" b="1" dirty="0">
                <a:effectLst/>
                <a:latin typeface="Times New Roman" panose="02020603050405020304" pitchFamily="18" charset="0"/>
                <a:ea typeface="Times New Roman" panose="02020603050405020304" pitchFamily="18" charset="0"/>
              </a:rPr>
              <a:t>field trip</a:t>
            </a:r>
            <a:r>
              <a:rPr lang="en-US" sz="1400" dirty="0">
                <a:effectLst/>
                <a:latin typeface="Times New Roman" panose="02020603050405020304" pitchFamily="18" charset="0"/>
                <a:ea typeface="Times New Roman" panose="02020603050405020304" pitchFamily="18" charset="0"/>
              </a:rPr>
              <a:t> is an educational experience.  We feel it is important that your child learn as much as he/she can by firsthand interactions.  We utilize two types of field trip experiences at St. Peter’s.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r>
              <a:rPr lang="en-US" sz="1400" b="1" dirty="0">
                <a:effectLst/>
                <a:latin typeface="Times New Roman" panose="02020603050405020304" pitchFamily="18" charset="0"/>
                <a:ea typeface="Times New Roman" panose="02020603050405020304" pitchFamily="18" charset="0"/>
              </a:rPr>
              <a:t>In-house field trips </a:t>
            </a:r>
            <a:r>
              <a:rPr lang="en-US" sz="1400" dirty="0">
                <a:effectLst/>
                <a:latin typeface="Times New Roman" panose="02020603050405020304" pitchFamily="18" charset="0"/>
                <a:ea typeface="Times New Roman" panose="02020603050405020304" pitchFamily="18" charset="0"/>
              </a:rPr>
              <a:t>will be scheduled throughout the year for all classes.  Outside organizations or businesses are invited to our campus to provide students with a fun, interactive learning experience. The cost for these experiences is also included in the annual activity fee.</a:t>
            </a:r>
          </a:p>
          <a:p>
            <a:endParaRPr lang="en-US" sz="14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400" b="1" dirty="0">
                <a:effectLst/>
                <a:latin typeface="Times New Roman" panose="02020603050405020304" pitchFamily="18" charset="0"/>
                <a:ea typeface="Times New Roman" panose="02020603050405020304" pitchFamily="18" charset="0"/>
              </a:rPr>
              <a:t>Off campus field trips</a:t>
            </a:r>
            <a:r>
              <a:rPr lang="en-US" sz="1400" dirty="0">
                <a:effectLst/>
                <a:latin typeface="Times New Roman" panose="02020603050405020304" pitchFamily="18" charset="0"/>
                <a:ea typeface="Times New Roman" panose="02020603050405020304" pitchFamily="18" charset="0"/>
              </a:rPr>
              <a:t> are reserved for our Kindergarten class.  Our Kindergarten students are the only class allowed by law to be transported by our church bus.  Admission fees for students are included in the annual activity fee.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For off-campus Kindergarten field trips, limited space for chaperones is available for each individual field trip.  We will ask for interested parents to sign an interest form for a field trip approximately 2 weeks prior to the scheduled field trip date.  Chaperones will be chosen by lottery according to the number of specified chaperone spots available.  This varies from field trip to field trip. Once a parent has chaperoned a field trip they will not go into another field trip lottery until all parents who wish to participate have had the opportunity.  Once all parents have had the opportunity to serve as chaperone, then previous chaperones will be eligible to go back into a field trip lottery.   </a:t>
            </a:r>
            <a:r>
              <a:rPr lang="en-US" sz="1400" u="sng" dirty="0">
                <a:effectLst/>
                <a:latin typeface="Times New Roman" panose="02020603050405020304" pitchFamily="18" charset="0"/>
                <a:ea typeface="Times New Roman" panose="02020603050405020304" pitchFamily="18" charset="0"/>
              </a:rPr>
              <a:t>Chaperones must be pre-paid</a:t>
            </a:r>
            <a:r>
              <a:rPr lang="en-US" sz="1400" dirty="0">
                <a:effectLst/>
                <a:latin typeface="Times New Roman" panose="02020603050405020304" pitchFamily="18" charset="0"/>
                <a:ea typeface="Times New Roman" panose="02020603050405020304" pitchFamily="18" charset="0"/>
              </a:rPr>
              <a:t> to reserve admission and hasten departure from the school.  For safety reasons, all chaperones must submit required documentation and federal background checks ($27).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For the safety of all children </a:t>
            </a:r>
            <a:r>
              <a:rPr lang="en-US" sz="1400" b="1" dirty="0">
                <a:effectLst/>
                <a:latin typeface="Times New Roman" panose="02020603050405020304" pitchFamily="18" charset="0"/>
                <a:ea typeface="Times New Roman" panose="02020603050405020304" pitchFamily="18" charset="0"/>
              </a:rPr>
              <a:t>NO siblings</a:t>
            </a:r>
            <a:r>
              <a:rPr lang="en-US" sz="14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or guests</a:t>
            </a:r>
            <a:r>
              <a:rPr lang="en-US" sz="1400" dirty="0">
                <a:effectLst/>
                <a:latin typeface="Times New Roman" panose="02020603050405020304" pitchFamily="18" charset="0"/>
                <a:ea typeface="Times New Roman" panose="02020603050405020304" pitchFamily="18" charset="0"/>
              </a:rPr>
              <a:t> will be allowed on field trips.  Please make other arrangements for sibling care so you can better concentrate on and supervise your school child and others under your care.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 </a:t>
            </a:r>
          </a:p>
          <a:p>
            <a:pPr marL="0" marR="0" algn="l">
              <a:spcBef>
                <a:spcPts val="0"/>
              </a:spcBef>
              <a:spcAft>
                <a:spcPts val="0"/>
              </a:spcAft>
            </a:pPr>
            <a:r>
              <a:rPr lang="en-US" sz="1400" dirty="0">
                <a:effectLst/>
                <a:latin typeface="Times New Roman" panose="02020603050405020304" pitchFamily="18" charset="0"/>
                <a:ea typeface="Times New Roman" panose="02020603050405020304" pitchFamily="18" charset="0"/>
              </a:rPr>
              <a:t>Please call into the school office if your child will not be attending a scheduled trip.</a:t>
            </a:r>
          </a:p>
        </p:txBody>
      </p:sp>
    </p:spTree>
    <p:extLst>
      <p:ext uri="{BB962C8B-B14F-4D97-AF65-F5344CB8AC3E}">
        <p14:creationId xmlns:p14="http://schemas.microsoft.com/office/powerpoint/2010/main" val="2711226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16</a:t>
            </a:fld>
            <a:endParaRPr lang="en-US"/>
          </a:p>
        </p:txBody>
      </p:sp>
      <p:sp>
        <p:nvSpPr>
          <p:cNvPr id="5" name="TextBox 4">
            <a:extLst>
              <a:ext uri="{FF2B5EF4-FFF2-40B4-BE49-F238E27FC236}">
                <a16:creationId xmlns:a16="http://schemas.microsoft.com/office/drawing/2014/main" id="{30251748-A334-9A54-CDC4-87EC78DB70C7}"/>
              </a:ext>
            </a:extLst>
          </p:cNvPr>
          <p:cNvSpPr txBox="1"/>
          <p:nvPr/>
        </p:nvSpPr>
        <p:spPr>
          <a:xfrm>
            <a:off x="95534" y="1196847"/>
            <a:ext cx="6632811" cy="8556188"/>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Conflict Resolution</a:t>
            </a:r>
          </a:p>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Adhering to the core value of St. Peter’s Church, which is to share the love and joy of Christ, St. Peter’s Preschool and Kindergarten works to create an atmosphere for all that is kind, compassionate, respectful, joy-filled and loving. Emphasis is placed on loving communication and actions, as well as sharing joy with all who enter our campus.</a:t>
            </a:r>
          </a:p>
          <a:p>
            <a:pPr marL="0" marR="0">
              <a:spcBef>
                <a:spcPts val="0"/>
              </a:spcBef>
              <a:spcAft>
                <a:spcPts val="0"/>
              </a:spcAft>
            </a:pPr>
            <a:endParaRPr lang="en-US" sz="14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The Director has an open-door policy and invites all parents to respectfully communicate concerns. Conflicts happen and the way we respond to them is vital in keeping with our desire to promote peace, kindness, love, and forgiveness.</a:t>
            </a:r>
          </a:p>
          <a:p>
            <a:pPr marL="0" marR="0">
              <a:spcBef>
                <a:spcPts val="0"/>
              </a:spcBef>
              <a:spcAft>
                <a:spcPts val="0"/>
              </a:spcAft>
            </a:pPr>
            <a:endParaRPr lang="en-US" sz="14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a:effectLst/>
                <a:latin typeface="Times New Roman" panose="02020603050405020304" pitchFamily="18" charset="0"/>
                <a:ea typeface="Times New Roman" panose="02020603050405020304" pitchFamily="18" charset="0"/>
              </a:rPr>
              <a:t>In the event that there is a conflict, St. Peter’s Preschool and Kindergarten follows Biblical Peacemaking Principles found in Matthew 18. As a church and school committed to building and cultivating a culture of peace, we look to the Scriptures and the Holy Spirit for guidance on how we can respond to conflict in a way that will honor God, promote justice, reconcile relationships, and preserve our witness for Christ.  If a community member has issue with another community member or staff member, it must be taken to them directly, without gossiping and without a desire for retribution or retaliation.  An attitude of reconciliation must be apparent, as well as a willingness to take responsibility for their own contributions to the conflict.  If the two members cannot come to a resolution on their own, they should take the issue to the Director who will help mediate discussions.  As a last resort, conflicts that cannot be reconciled through the first two opportunities may be taken to the Rector of St. Peter’s Church for guidance and mediation.  St. Peter’s core value is to share the love and joy of Christ.  Gossip does not reflect the values of our church or school and will not be tolerated.  When going about working towards reconciliation the following is helpful to consider (taken from Peacemaker Ministries- </a:t>
            </a:r>
            <a:r>
              <a:rPr lang="en-US" sz="1400" i="1">
                <a:effectLst/>
                <a:latin typeface="Times New Roman" panose="02020603050405020304" pitchFamily="18" charset="0"/>
                <a:ea typeface="Times New Roman" panose="02020603050405020304" pitchFamily="18" charset="0"/>
              </a:rPr>
              <a:t>The 4 G’s of Peacemaking</a:t>
            </a:r>
            <a:r>
              <a:rPr lang="en-US" sz="1400">
                <a:effectLst/>
                <a:latin typeface="Times New Roman" panose="02020603050405020304" pitchFamily="18" charset="0"/>
                <a:ea typeface="Times New Roman" panose="02020603050405020304" pitchFamily="18" charset="0"/>
              </a:rPr>
              <a:t>):</a:t>
            </a:r>
          </a:p>
          <a:p>
            <a:pPr marL="342900" marR="0" lvl="0" indent="-342900">
              <a:spcBef>
                <a:spcPts val="0"/>
              </a:spcBef>
              <a:spcAft>
                <a:spcPts val="0"/>
              </a:spcAft>
              <a:buFont typeface="Symbol" panose="05050102010706020507" pitchFamily="18" charset="2"/>
              <a:buChar char=""/>
            </a:pPr>
            <a:r>
              <a:rPr lang="en-US" sz="1300" u="sng">
                <a:effectLst/>
                <a:latin typeface="Times New Roman" panose="02020603050405020304" pitchFamily="18" charset="0"/>
                <a:ea typeface="Times New Roman" panose="02020603050405020304" pitchFamily="18" charset="0"/>
              </a:rPr>
              <a:t>Glorify God</a:t>
            </a:r>
            <a:r>
              <a:rPr lang="en-US" sz="1300">
                <a:effectLst/>
                <a:latin typeface="Times New Roman" panose="02020603050405020304" pitchFamily="18" charset="0"/>
                <a:ea typeface="Times New Roman" panose="02020603050405020304" pitchFamily="18" charset="0"/>
              </a:rPr>
              <a:t>- instead of focusing on our own desires or dwelling on the actions of others, we will rejoice in the Lord and bring him praise as we seek to faithfully obey his commands and maintain a loving and forgiving attitude.</a:t>
            </a:r>
          </a:p>
          <a:p>
            <a:pPr marL="342900" marR="0" lvl="0" indent="-342900">
              <a:spcBef>
                <a:spcPts val="0"/>
              </a:spcBef>
              <a:spcAft>
                <a:spcPts val="0"/>
              </a:spcAft>
              <a:buFont typeface="Symbol" panose="05050102010706020507" pitchFamily="18" charset="2"/>
              <a:buChar char=""/>
            </a:pPr>
            <a:r>
              <a:rPr lang="en-US" sz="1300" u="sng">
                <a:effectLst/>
                <a:latin typeface="Times New Roman" panose="02020603050405020304" pitchFamily="18" charset="0"/>
                <a:ea typeface="Times New Roman" panose="02020603050405020304" pitchFamily="18" charset="0"/>
              </a:rPr>
              <a:t>Get the Log Out of Your Eye</a:t>
            </a:r>
            <a:r>
              <a:rPr lang="en-US" sz="1300">
                <a:effectLst/>
                <a:latin typeface="Times New Roman" panose="02020603050405020304" pitchFamily="18" charset="0"/>
                <a:ea typeface="Times New Roman" panose="02020603050405020304" pitchFamily="18" charset="0"/>
              </a:rPr>
              <a:t>- Instead of blaming others for a conflict or resisting correction, we will take on responsibility for our own contribution to the conflict, confessing our sins to those who we have wronged and seeking to repair any harm we have caused.</a:t>
            </a:r>
          </a:p>
          <a:p>
            <a:pPr marL="342900" marR="0" lvl="0" indent="-342900">
              <a:spcBef>
                <a:spcPts val="0"/>
              </a:spcBef>
              <a:spcAft>
                <a:spcPts val="0"/>
              </a:spcAft>
              <a:buFont typeface="Symbol" panose="05050102010706020507" pitchFamily="18" charset="2"/>
              <a:buChar char=""/>
            </a:pPr>
            <a:r>
              <a:rPr lang="en-US" sz="1300" u="sng">
                <a:effectLst/>
                <a:latin typeface="Times New Roman" panose="02020603050405020304" pitchFamily="18" charset="0"/>
                <a:ea typeface="Times New Roman" panose="02020603050405020304" pitchFamily="18" charset="0"/>
              </a:rPr>
              <a:t>Gently Restore</a:t>
            </a:r>
            <a:r>
              <a:rPr lang="en-US" sz="1300">
                <a:effectLst/>
                <a:latin typeface="Times New Roman" panose="02020603050405020304" pitchFamily="18" charset="0"/>
                <a:ea typeface="Times New Roman" panose="02020603050405020304" pitchFamily="18" charset="0"/>
              </a:rPr>
              <a:t>- Instead of pretending a conflict doesn’t exist or stewing and gossiping about the situation, we will overlook minor offenses, or we will gently and graciously talk with those who we have been hurt by seeking to restore the relationship vs. seeking to condemn.</a:t>
            </a:r>
          </a:p>
          <a:p>
            <a:pPr marL="342900" marR="0" lvl="0" indent="-342900">
              <a:spcBef>
                <a:spcPts val="0"/>
              </a:spcBef>
              <a:spcAft>
                <a:spcPts val="0"/>
              </a:spcAft>
              <a:buFont typeface="Symbol" panose="05050102010706020507" pitchFamily="18" charset="2"/>
              <a:buChar char=""/>
            </a:pPr>
            <a:r>
              <a:rPr lang="en-US" sz="1300" u="sng">
                <a:effectLst/>
                <a:latin typeface="Times New Roman" panose="02020603050405020304" pitchFamily="18" charset="0"/>
                <a:ea typeface="Times New Roman" panose="02020603050405020304" pitchFamily="18" charset="0"/>
              </a:rPr>
              <a:t>Go and Be Reconciled</a:t>
            </a:r>
            <a:r>
              <a:rPr lang="en-US" sz="1300">
                <a:effectLst/>
                <a:latin typeface="Times New Roman" panose="02020603050405020304" pitchFamily="18" charset="0"/>
                <a:ea typeface="Times New Roman" panose="02020603050405020304" pitchFamily="18" charset="0"/>
              </a:rPr>
              <a:t>- Instead of accepting premature compromise or allowing a relationship to fall away, we will pursue genuine reconciliation forgiving others as God has forgiven us and seeking a mutual solution to the conflict or our differences.</a:t>
            </a:r>
            <a:endParaRPr lang="en-US" sz="1300">
              <a:latin typeface="Times New Roman" panose="02020603050405020304" pitchFamily="18" charset="0"/>
              <a:ea typeface="Times New Roman" panose="02020603050405020304" pitchFamily="18" charset="0"/>
            </a:endParaRPr>
          </a:p>
        </p:txBody>
      </p:sp>
      <p:sp>
        <p:nvSpPr>
          <p:cNvPr id="17" name="TextBox 16">
            <a:extLst>
              <a:ext uri="{FF2B5EF4-FFF2-40B4-BE49-F238E27FC236}">
                <a16:creationId xmlns:a16="http://schemas.microsoft.com/office/drawing/2014/main" id="{5F9F334E-2F48-B8A5-1074-BED36D5CF99F}"/>
              </a:ext>
            </a:extLst>
          </p:cNvPr>
          <p:cNvSpPr txBox="1"/>
          <p:nvPr/>
        </p:nvSpPr>
        <p:spPr>
          <a:xfrm>
            <a:off x="95533" y="9809704"/>
            <a:ext cx="6632810" cy="2308324"/>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Harassment Policy</a:t>
            </a:r>
          </a:p>
          <a:p>
            <a:r>
              <a:rPr lang="en-US" sz="1400">
                <a:effectLst/>
                <a:latin typeface="Times New Roman" panose="02020603050405020304" pitchFamily="18" charset="0"/>
                <a:ea typeface="Times New Roman" panose="02020603050405020304" pitchFamily="18" charset="0"/>
              </a:rPr>
              <a:t>It is of utmost importance that St. Peter’s Preschool &amp; Kindergarten is a place where everyone is treated with respect.  Our school is committed to maintaining relationships in which all individuals treat each other with dignity, honor, respect, and gentleness (Romans 12:10, 1 Peter 2:17). The school will not tolerate any form of intimidation, exploitation, bullying, or harassment.   We want to build a school that values mutual respect, loving interactions, and comfortable boundaries between staff members, teachers, parents, family, and students. If there is a problem or difference that cannot be resolved between the parties, they may ask the school administration or Rector of St. Peter’s Church to help in resolving the issue through Biblical Peacemaking (see above).</a:t>
            </a:r>
            <a:endParaRPr lang="en-US" b="1">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4B46D01C-892B-F887-E172-61C5DAED06CC}"/>
              </a:ext>
            </a:extLst>
          </p:cNvPr>
          <p:cNvSpPr txBox="1"/>
          <p:nvPr/>
        </p:nvSpPr>
        <p:spPr>
          <a:xfrm>
            <a:off x="254955" y="668741"/>
            <a:ext cx="6354579" cy="584775"/>
          </a:xfrm>
          <a:prstGeom prst="rect">
            <a:avLst/>
          </a:prstGeom>
          <a:noFill/>
        </p:spPr>
        <p:txBody>
          <a:bodyPr wrap="square">
            <a:spAutoFit/>
          </a:bodyPr>
          <a:lstStyle/>
          <a:p>
            <a:pPr algn="ctr"/>
            <a:r>
              <a:rPr lang="en-US" sz="3200"/>
              <a:t>Miscellaneous Information (cont.)</a:t>
            </a:r>
          </a:p>
        </p:txBody>
      </p:sp>
    </p:spTree>
    <p:extLst>
      <p:ext uri="{BB962C8B-B14F-4D97-AF65-F5344CB8AC3E}">
        <p14:creationId xmlns:p14="http://schemas.microsoft.com/office/powerpoint/2010/main" val="3450403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7" name="TextBox 6">
            <a:extLst>
              <a:ext uri="{FF2B5EF4-FFF2-40B4-BE49-F238E27FC236}">
                <a16:creationId xmlns:a16="http://schemas.microsoft.com/office/drawing/2014/main" id="{2DF4B120-5BA4-A8DE-AFF9-BF523FEA81E1}"/>
              </a:ext>
            </a:extLst>
          </p:cNvPr>
          <p:cNvSpPr txBox="1"/>
          <p:nvPr/>
        </p:nvSpPr>
        <p:spPr>
          <a:xfrm>
            <a:off x="229221" y="1983213"/>
            <a:ext cx="3141152" cy="4832092"/>
          </a:xfrm>
          <a:prstGeom prst="rect">
            <a:avLst/>
          </a:prstGeom>
          <a:ln w="25400">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Our Office Staff</a:t>
            </a:r>
          </a:p>
          <a:p>
            <a:pPr algn="ctr"/>
            <a:endParaRPr lang="en-US" sz="2000" b="1" dirty="0"/>
          </a:p>
          <a:p>
            <a:pPr algn="ctr"/>
            <a:r>
              <a:rPr lang="en-US" sz="1400" b="1" dirty="0"/>
              <a:t>Shannon Harshbarger, Director</a:t>
            </a:r>
          </a:p>
          <a:p>
            <a:pPr algn="ctr"/>
            <a:r>
              <a:rPr lang="en-US" sz="1400" dirty="0">
                <a:hlinkClick r:id="rId3"/>
              </a:rPr>
              <a:t>school@stpeterslakemary.org</a:t>
            </a:r>
            <a:endParaRPr lang="en-US" sz="1400" dirty="0"/>
          </a:p>
          <a:p>
            <a:pPr algn="ctr"/>
            <a:endParaRPr lang="en-US" sz="1400" dirty="0"/>
          </a:p>
          <a:p>
            <a:pPr algn="ctr"/>
            <a:r>
              <a:rPr lang="en-US" sz="1400" b="1" dirty="0"/>
              <a:t>Sheryl Broomell, Admin.  Assistant</a:t>
            </a:r>
          </a:p>
          <a:p>
            <a:pPr algn="ctr"/>
            <a:r>
              <a:rPr lang="en-US" sz="1400" dirty="0">
                <a:hlinkClick r:id="rId4"/>
              </a:rPr>
              <a:t>Sheryl@stpeterslakemary.org</a:t>
            </a:r>
            <a:endParaRPr lang="en-US" sz="1400" dirty="0"/>
          </a:p>
          <a:p>
            <a:pPr algn="ctr"/>
            <a:endParaRPr lang="en-US" sz="1400" b="1" dirty="0"/>
          </a:p>
          <a:p>
            <a:pPr algn="ctr"/>
            <a:r>
              <a:rPr lang="en-US" sz="1400" b="1" dirty="0"/>
              <a:t>Jen Plant, Bookkeeper</a:t>
            </a:r>
          </a:p>
          <a:p>
            <a:pPr algn="ctr"/>
            <a:r>
              <a:rPr lang="en-US" sz="1400" dirty="0">
                <a:hlinkClick r:id="rId5"/>
              </a:rPr>
              <a:t>jen@stpeterslakemary.org</a:t>
            </a:r>
            <a:endParaRPr lang="en-US" sz="1400" dirty="0"/>
          </a:p>
          <a:p>
            <a:pPr algn="ctr"/>
            <a:endParaRPr lang="en-US" sz="1400" dirty="0"/>
          </a:p>
          <a:p>
            <a:pPr algn="ctr"/>
            <a:r>
              <a:rPr lang="en-US" sz="1400" dirty="0"/>
              <a:t>700 Rinehart Road</a:t>
            </a:r>
          </a:p>
          <a:p>
            <a:pPr algn="ctr"/>
            <a:r>
              <a:rPr lang="en-US" sz="1400" dirty="0"/>
              <a:t>Lake Mary, FL 32746</a:t>
            </a:r>
          </a:p>
          <a:p>
            <a:pPr algn="ctr"/>
            <a:r>
              <a:rPr lang="en-US" sz="1400" dirty="0"/>
              <a:t>407.333.1707</a:t>
            </a:r>
          </a:p>
          <a:p>
            <a:pPr algn="ctr"/>
            <a:r>
              <a:rPr lang="en-US" sz="1400" dirty="0">
                <a:hlinkClick r:id="rId6"/>
              </a:rPr>
              <a:t>https://stpeterslakemaryschool.org</a:t>
            </a:r>
            <a:endParaRPr lang="en-US" sz="1400" dirty="0"/>
          </a:p>
          <a:p>
            <a:pPr algn="ctr"/>
            <a:endParaRPr lang="en-US" sz="1400" dirty="0"/>
          </a:p>
          <a:p>
            <a:pPr algn="ctr"/>
            <a:r>
              <a:rPr lang="en-US" dirty="0"/>
              <a:t>You can “Like” us on Facebook!</a:t>
            </a:r>
          </a:p>
          <a:p>
            <a:pPr algn="ctr"/>
            <a:r>
              <a:rPr lang="en-US" sz="1400" dirty="0">
                <a:hlinkClick r:id="rId7"/>
              </a:rPr>
              <a:t>https://www.facebook.com/StPetersPreschoolandKindergarten</a:t>
            </a:r>
            <a:endParaRPr lang="en-US" sz="1400" dirty="0"/>
          </a:p>
          <a:p>
            <a:pPr algn="ctr"/>
            <a:endParaRPr lang="en-US" sz="1400" dirty="0"/>
          </a:p>
          <a:p>
            <a:pPr algn="ctr"/>
            <a:endParaRPr lang="en-US" sz="1400" dirty="0"/>
          </a:p>
        </p:txBody>
      </p:sp>
      <p:sp>
        <p:nvSpPr>
          <p:cNvPr id="10" name="TextBox 9">
            <a:extLst>
              <a:ext uri="{FF2B5EF4-FFF2-40B4-BE49-F238E27FC236}">
                <a16:creationId xmlns:a16="http://schemas.microsoft.com/office/drawing/2014/main" id="{508B9B24-FF53-05F6-1B67-991194462716}"/>
              </a:ext>
            </a:extLst>
          </p:cNvPr>
          <p:cNvSpPr txBox="1"/>
          <p:nvPr/>
        </p:nvSpPr>
        <p:spPr>
          <a:xfrm>
            <a:off x="229221" y="787730"/>
            <a:ext cx="6399558" cy="1077218"/>
          </a:xfrm>
          <a:prstGeom prst="rect">
            <a:avLst/>
          </a:prstGeom>
          <a:noFill/>
        </p:spPr>
        <p:txBody>
          <a:bodyPr wrap="square" rtlCol="0">
            <a:spAutoFit/>
          </a:bodyPr>
          <a:lstStyle/>
          <a:p>
            <a:pPr algn="ctr"/>
            <a:r>
              <a:rPr lang="en-US" sz="3200"/>
              <a:t>Getting to know St. Peter’s </a:t>
            </a:r>
          </a:p>
          <a:p>
            <a:pPr algn="ctr"/>
            <a:r>
              <a:rPr lang="en-US" sz="3200"/>
              <a:t>Preschool &amp; Kindergarten (SPLM)</a:t>
            </a:r>
          </a:p>
        </p:txBody>
      </p:sp>
      <p:sp>
        <p:nvSpPr>
          <p:cNvPr id="2" name="TextBox 1">
            <a:extLst>
              <a:ext uri="{FF2B5EF4-FFF2-40B4-BE49-F238E27FC236}">
                <a16:creationId xmlns:a16="http://schemas.microsoft.com/office/drawing/2014/main" id="{D67F9DEE-B7C6-AF92-18A8-577109E97B53}"/>
              </a:ext>
            </a:extLst>
          </p:cNvPr>
          <p:cNvSpPr txBox="1"/>
          <p:nvPr/>
        </p:nvSpPr>
        <p:spPr>
          <a:xfrm>
            <a:off x="229221" y="6995125"/>
            <a:ext cx="6399559" cy="4708981"/>
          </a:xfrm>
          <a:prstGeom prst="rect">
            <a:avLst/>
          </a:prstGeom>
          <a:noFill/>
          <a:ln w="25400" cmpd="sng">
            <a:solidFill>
              <a:schemeClr val="accent1"/>
            </a:solidFill>
          </a:ln>
        </p:spPr>
        <p:txBody>
          <a:bodyPr wrap="square" rtlCol="0">
            <a:spAutoFit/>
          </a:bodyPr>
          <a:lstStyle/>
          <a:p>
            <a:pPr algn="ctr"/>
            <a:r>
              <a:rPr lang="en-US" b="1" dirty="0"/>
              <a:t>Our Church</a:t>
            </a:r>
          </a:p>
          <a:p>
            <a:r>
              <a:rPr lang="en-US" sz="1400" dirty="0">
                <a:latin typeface="Times New Roman" panose="02020603050405020304" pitchFamily="18" charset="0"/>
                <a:cs typeface="Times New Roman" panose="02020603050405020304" pitchFamily="18" charset="0"/>
              </a:rPr>
              <a:t>St. Peter’s Preschool &amp; Kindergarten is a ministry of St. Peter’s Episcopal Church. The Reverend Dr. Jeremy Bergstrom, Rector of St. Peter’s, and Vestry of the church are the authority of all church ministries, including the school. The church delegates the operations and administration of the school to the Director and the School Executive Committee.</a:t>
            </a:r>
          </a:p>
          <a:p>
            <a:pPr marL="171434" indent="-171434">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Children in our classes meet on Wednesdays in the Sanctuary to participate in Chapel; a time to hear a Christian Bible story, participate in praise and worship music, and review how we can apply the Bible story to our life.</a:t>
            </a:r>
          </a:p>
          <a:p>
            <a:pPr marL="171434" indent="-171434">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Family contact information, limited to name, address, phone number and emails address will be shared with the church for communication purposes. Parents may opt out by unsubscribing to emails.</a:t>
            </a:r>
          </a:p>
          <a:p>
            <a:pPr marL="171434" indent="-171434">
              <a:buFont typeface="Arial" panose="020B0604020202020204" pitchFamily="34" charset="0"/>
              <a:buChar char="•"/>
            </a:pPr>
            <a:r>
              <a:rPr lang="en-US" sz="1400" i="1" dirty="0">
                <a:solidFill>
                  <a:srgbClr val="000000"/>
                </a:solidFill>
                <a:latin typeface="Times New Roman" panose="02020603050405020304" pitchFamily="18" charset="0"/>
                <a:ea typeface="Times New Roman" panose="02020603050405020304" pitchFamily="18" charset="0"/>
              </a:rPr>
              <a:t>We thank you for the opportunity to care for your child and we welcome you into our St. Peter's community!  It is our greatest desire to know and love you and your family.  Please let us know if we can be of support to you in any way.  And please feel free to join us for worship here at St. Peter’s Church anytime.  You are </a:t>
            </a:r>
            <a:r>
              <a:rPr lang="en-US" sz="1400" i="1" u="sng" dirty="0">
                <a:solidFill>
                  <a:srgbClr val="000000"/>
                </a:solidFill>
                <a:latin typeface="Times New Roman" panose="02020603050405020304" pitchFamily="18" charset="0"/>
                <a:ea typeface="Times New Roman" panose="02020603050405020304" pitchFamily="18" charset="0"/>
              </a:rPr>
              <a:t>always</a:t>
            </a:r>
            <a:r>
              <a:rPr lang="en-US" sz="1400" i="1" dirty="0">
                <a:solidFill>
                  <a:srgbClr val="000000"/>
                </a:solidFill>
                <a:latin typeface="Times New Roman" panose="02020603050405020304" pitchFamily="18" charset="0"/>
                <a:ea typeface="Times New Roman" panose="02020603050405020304" pitchFamily="18" charset="0"/>
              </a:rPr>
              <a:t> welcome!</a:t>
            </a:r>
            <a:endParaRPr lang="en-US" sz="1400" i="1" dirty="0">
              <a:latin typeface="Times New Roman" panose="02020603050405020304" pitchFamily="18" charset="0"/>
              <a:ea typeface="Times New Roman" panose="02020603050405020304" pitchFamily="18" charset="0"/>
            </a:endParaRPr>
          </a:p>
          <a:p>
            <a:pPr marL="171434" indent="-171434">
              <a:buFont typeface="Arial" panose="020B0604020202020204" pitchFamily="34" charset="0"/>
              <a:buChar char="•"/>
            </a:pPr>
            <a:r>
              <a:rPr lang="en-US" sz="1400" dirty="0">
                <a:solidFill>
                  <a:srgbClr val="000000"/>
                </a:solidFill>
                <a:latin typeface="Times New Roman" panose="02020603050405020304" pitchFamily="18" charset="0"/>
                <a:ea typeface="Times New Roman" panose="02020603050405020304" pitchFamily="18" charset="0"/>
              </a:rPr>
              <a:t>Church Services: 	Sunday 8:30am (traditional) </a:t>
            </a:r>
            <a:r>
              <a:rPr lang="en-US" sz="1400" i="1" dirty="0">
                <a:solidFill>
                  <a:srgbClr val="000000"/>
                </a:solidFill>
                <a:latin typeface="Times New Roman" panose="02020603050405020304" pitchFamily="18" charset="0"/>
                <a:ea typeface="Times New Roman" panose="02020603050405020304" pitchFamily="18" charset="0"/>
              </a:rPr>
              <a:t>cry room open</a:t>
            </a:r>
            <a:endParaRPr lang="en-US" sz="1400" dirty="0">
              <a:latin typeface="Times New Roman" panose="02020603050405020304" pitchFamily="18" charset="0"/>
              <a:ea typeface="Times New Roman" panose="02020603050405020304" pitchFamily="18" charset="0"/>
            </a:endParaRPr>
          </a:p>
          <a:p>
            <a:pPr marL="914312" indent="457157"/>
            <a:r>
              <a:rPr lang="en-US" sz="1400" dirty="0">
                <a:solidFill>
                  <a:srgbClr val="000000"/>
                </a:solidFill>
                <a:latin typeface="Times New Roman" panose="02020603050405020304" pitchFamily="18" charset="0"/>
                <a:ea typeface="Times New Roman" panose="02020603050405020304" pitchFamily="18" charset="0"/>
              </a:rPr>
              <a:t>	Sunday 11am (contemporary) </a:t>
            </a:r>
            <a:r>
              <a:rPr lang="en-US" sz="1400" i="1" dirty="0">
                <a:solidFill>
                  <a:srgbClr val="000000"/>
                </a:solidFill>
                <a:latin typeface="Times New Roman" panose="02020603050405020304" pitchFamily="18" charset="0"/>
                <a:ea typeface="Times New Roman" panose="02020603050405020304" pitchFamily="18" charset="0"/>
              </a:rPr>
              <a:t>Kids Church and nursery 	available</a:t>
            </a:r>
          </a:p>
          <a:p>
            <a:pPr marL="914312" indent="457157"/>
            <a:r>
              <a:rPr lang="en-US" sz="1600" dirty="0"/>
              <a:t>Main Church Phone 407.444.5673</a:t>
            </a:r>
          </a:p>
        </p:txBody>
      </p:sp>
      <p:sp>
        <p:nvSpPr>
          <p:cNvPr id="3" name="TextBox 2">
            <a:extLst>
              <a:ext uri="{FF2B5EF4-FFF2-40B4-BE49-F238E27FC236}">
                <a16:creationId xmlns:a16="http://schemas.microsoft.com/office/drawing/2014/main" id="{2491FCEC-57FC-7E6B-FF38-49838B8D0242}"/>
              </a:ext>
            </a:extLst>
          </p:cNvPr>
          <p:cNvSpPr txBox="1"/>
          <p:nvPr/>
        </p:nvSpPr>
        <p:spPr>
          <a:xfrm>
            <a:off x="3511426" y="1983213"/>
            <a:ext cx="3141152" cy="4893647"/>
          </a:xfrm>
          <a:prstGeom prst="rect">
            <a:avLst/>
          </a:prstGeom>
          <a:noFill/>
          <a:ln w="25400">
            <a:solidFill>
              <a:srgbClr val="0070C0"/>
            </a:solidFill>
          </a:ln>
        </p:spPr>
        <p:txBody>
          <a:bodyPr wrap="square" rtlCol="0">
            <a:spAutoFit/>
          </a:bodyPr>
          <a:lstStyle/>
          <a:p>
            <a:pPr algn="ctr"/>
            <a:r>
              <a:rPr lang="en-US" b="1" dirty="0"/>
              <a:t>Our Teaching Staff</a:t>
            </a:r>
            <a:br>
              <a:rPr lang="en-US" sz="1400" dirty="0"/>
            </a:br>
            <a:r>
              <a:rPr lang="en-US" sz="1400" dirty="0">
                <a:latin typeface="Times New Roman" panose="02020603050405020304" pitchFamily="18" charset="0"/>
                <a:ea typeface="Times New Roman" panose="02020603050405020304" pitchFamily="18" charset="0"/>
                <a:cs typeface="Times New Roman" panose="02020603050405020304" pitchFamily="18" charset="0"/>
              </a:rPr>
              <a:t>St. Peter’s staff is among some of the most qualified in Central Florida. All St. Peter’s teaching staff meet the following requirements: </a:t>
            </a:r>
            <a:br>
              <a:rPr lang="en-US" sz="1400" dirty="0">
                <a:latin typeface="Times New Roman" panose="02020603050405020304" pitchFamily="18" charset="0"/>
                <a:ea typeface="Times New Roman" panose="02020603050405020304" pitchFamily="18" charset="0"/>
                <a:cs typeface="Times New Roman" panose="02020603050405020304" pitchFamily="18" charset="0"/>
              </a:rPr>
            </a:br>
            <a:r>
              <a:rPr lang="en-US" sz="1400" dirty="0">
                <a:latin typeface="Times New Roman" panose="02020603050405020304" pitchFamily="18" charset="0"/>
                <a:ea typeface="Times New Roman" panose="02020603050405020304" pitchFamily="18" charset="0"/>
                <a:cs typeface="Times New Roman" panose="02020603050405020304" pitchFamily="18" charset="0"/>
              </a:rPr>
              <a:t>*Fingerprinting and background screening by local, state and federal agencies</a:t>
            </a:r>
          </a:p>
          <a:p>
            <a:pPr algn="ctr"/>
            <a:r>
              <a:rPr lang="en-US" sz="1400" dirty="0">
                <a:latin typeface="Times New Roman" panose="02020603050405020304" pitchFamily="18" charset="0"/>
                <a:ea typeface="Times New Roman" panose="02020603050405020304" pitchFamily="18" charset="0"/>
                <a:cs typeface="Times New Roman" panose="02020603050405020304" pitchFamily="18" charset="0"/>
              </a:rPr>
              <a:t>*45 hours of courses in Early Childhood Education</a:t>
            </a:r>
          </a:p>
          <a:p>
            <a:pPr algn="ctr"/>
            <a:r>
              <a:rPr lang="en-US" sz="1400" dirty="0">
                <a:latin typeface="Times New Roman" panose="02020603050405020304" pitchFamily="18" charset="0"/>
                <a:ea typeface="Times New Roman" panose="02020603050405020304" pitchFamily="18" charset="0"/>
                <a:cs typeface="Times New Roman" panose="02020603050405020304" pitchFamily="18" charset="0"/>
              </a:rPr>
              <a:t>*A minimum of 10 hours annually of continuing education classes</a:t>
            </a:r>
          </a:p>
          <a:p>
            <a:pPr algn="ctr"/>
            <a:r>
              <a:rPr lang="en-US" sz="1400" dirty="0">
                <a:latin typeface="Times New Roman" panose="02020603050405020304" pitchFamily="18" charset="0"/>
                <a:ea typeface="Times New Roman" panose="02020603050405020304" pitchFamily="18" charset="0"/>
                <a:cs typeface="Times New Roman" panose="02020603050405020304" pitchFamily="18" charset="0"/>
              </a:rPr>
              <a:t>*Certification in First Aid, CPR, Bloodborne Pathogen Safety and Fire Safety. </a:t>
            </a:r>
          </a:p>
          <a:p>
            <a:pPr algn="ctr"/>
            <a:r>
              <a:rPr lang="en-US" sz="1400" dirty="0">
                <a:latin typeface="Times New Roman" panose="02020603050405020304" pitchFamily="18" charset="0"/>
                <a:ea typeface="Times New Roman" panose="02020603050405020304" pitchFamily="18" charset="0"/>
                <a:cs typeface="Times New Roman" panose="02020603050405020304" pitchFamily="18" charset="0"/>
              </a:rPr>
              <a:t>Additionally, our teachers are faith filled people of God who adhere to the values of our church and program.  We are committed to providing the best experiences for our students and work to stay current and informed with early childhood best practices.  </a:t>
            </a:r>
            <a:endParaRPr lang="en-US" sz="1400" dirty="0"/>
          </a:p>
        </p:txBody>
      </p:sp>
      <p:sp>
        <p:nvSpPr>
          <p:cNvPr id="5" name="Slide Number Placeholder 4">
            <a:extLst>
              <a:ext uri="{FF2B5EF4-FFF2-40B4-BE49-F238E27FC236}">
                <a16:creationId xmlns:a16="http://schemas.microsoft.com/office/drawing/2014/main" id="{99502FE3-138F-6B5B-9E07-D4223DBA4998}"/>
              </a:ext>
            </a:extLst>
          </p:cNvPr>
          <p:cNvSpPr>
            <a:spLocks noGrp="1"/>
          </p:cNvSpPr>
          <p:nvPr>
            <p:ph type="sldNum" sz="quarter" idx="12"/>
          </p:nvPr>
        </p:nvSpPr>
        <p:spPr/>
        <p:txBody>
          <a:bodyPr/>
          <a:lstStyle/>
          <a:p>
            <a:fld id="{EE12B172-39A9-424B-8047-9287B7C8C262}" type="slidenum">
              <a:rPr lang="en-US" smtClean="0"/>
              <a:t>2</a:t>
            </a:fld>
            <a:endParaRPr lang="en-US"/>
          </a:p>
        </p:txBody>
      </p:sp>
    </p:spTree>
    <p:extLst>
      <p:ext uri="{BB962C8B-B14F-4D97-AF65-F5344CB8AC3E}">
        <p14:creationId xmlns:p14="http://schemas.microsoft.com/office/powerpoint/2010/main" val="349148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7" name="TextBox 6">
            <a:extLst>
              <a:ext uri="{FF2B5EF4-FFF2-40B4-BE49-F238E27FC236}">
                <a16:creationId xmlns:a16="http://schemas.microsoft.com/office/drawing/2014/main" id="{2DF4B120-5BA4-A8DE-AFF9-BF523FEA81E1}"/>
              </a:ext>
            </a:extLst>
          </p:cNvPr>
          <p:cNvSpPr txBox="1"/>
          <p:nvPr/>
        </p:nvSpPr>
        <p:spPr>
          <a:xfrm>
            <a:off x="229227" y="1455151"/>
            <a:ext cx="3141151" cy="4893647"/>
          </a:xfrm>
          <a:prstGeom prst="rect">
            <a:avLst/>
          </a:prstGeom>
          <a:solidFill>
            <a:schemeClr val="bg1"/>
          </a:solidFill>
          <a:ln w="25400">
            <a:solidFill>
              <a:srgbClr val="0070C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a:t>Our History</a:t>
            </a:r>
          </a:p>
          <a:p>
            <a:r>
              <a:rPr lang="en-US" sz="1400">
                <a:latin typeface="Times New Roman" panose="02020603050405020304" pitchFamily="18" charset="0"/>
                <a:ea typeface="Calibri" panose="020F0502020204030204" pitchFamily="34" charset="0"/>
              </a:rPr>
              <a:t>St. Peter's Preschool and Kindergarten was founded in 1972 as a preschool for 3 and 4-year-old children at the First Presbyterian Church in Sanford, Florida. The program soon grew to serve two-year old children and established a kindergarten class.</a:t>
            </a:r>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Calibri" panose="020F0502020204030204" pitchFamily="34" charset="0"/>
              </a:rPr>
              <a:t>In the Fall of 1993, the school was relocated to St. Peter's Episcopal Church and continued to expand and offer exceptional developmental education for children aged two years through kindergarten.  A new classroom wing and other facilities have since enhanced the campus. In 2011, we added a toddler program to serve families looking for a stay and play environment for children 18 months-2years. St. Peter’s Preschool and Kindergarten looks forward to continued service, growth, and excellence for many years to come.  </a:t>
            </a:r>
            <a:endParaRPr lang="en-US" sz="1400">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508B9B24-FF53-05F6-1B67-991194462716}"/>
              </a:ext>
            </a:extLst>
          </p:cNvPr>
          <p:cNvSpPr txBox="1"/>
          <p:nvPr/>
        </p:nvSpPr>
        <p:spPr>
          <a:xfrm>
            <a:off x="744422" y="870376"/>
            <a:ext cx="5369169" cy="584775"/>
          </a:xfrm>
          <a:prstGeom prst="rect">
            <a:avLst/>
          </a:prstGeom>
          <a:noFill/>
        </p:spPr>
        <p:txBody>
          <a:bodyPr wrap="square" rtlCol="0">
            <a:spAutoFit/>
          </a:bodyPr>
          <a:lstStyle/>
          <a:p>
            <a:pPr algn="ctr"/>
            <a:r>
              <a:rPr lang="en-US" sz="3200"/>
              <a:t>About Our Program</a:t>
            </a:r>
          </a:p>
        </p:txBody>
      </p:sp>
      <p:sp>
        <p:nvSpPr>
          <p:cNvPr id="2" name="TextBox 1">
            <a:extLst>
              <a:ext uri="{FF2B5EF4-FFF2-40B4-BE49-F238E27FC236}">
                <a16:creationId xmlns:a16="http://schemas.microsoft.com/office/drawing/2014/main" id="{D67F9DEE-B7C6-AF92-18A8-577109E97B53}"/>
              </a:ext>
            </a:extLst>
          </p:cNvPr>
          <p:cNvSpPr txBox="1"/>
          <p:nvPr/>
        </p:nvSpPr>
        <p:spPr>
          <a:xfrm>
            <a:off x="229227" y="6581880"/>
            <a:ext cx="6340932" cy="4247317"/>
          </a:xfrm>
          <a:prstGeom prst="rect">
            <a:avLst/>
          </a:prstGeom>
          <a:noFill/>
          <a:ln w="25400" cmpd="sng">
            <a:solidFill>
              <a:schemeClr val="accent1"/>
            </a:solidFill>
          </a:ln>
        </p:spPr>
        <p:txBody>
          <a:bodyPr wrap="square" rtlCol="0">
            <a:spAutoFit/>
          </a:bodyPr>
          <a:lstStyle/>
          <a:p>
            <a:pPr algn="ctr"/>
            <a:r>
              <a:rPr lang="en-US" b="1" dirty="0"/>
              <a:t>Our Teaching Philosophy</a:t>
            </a:r>
          </a:p>
          <a:p>
            <a:r>
              <a:rPr lang="en-US" sz="1400" dirty="0">
                <a:latin typeface="Times New Roman" panose="02020603050405020304" pitchFamily="18" charset="0"/>
                <a:ea typeface="Times New Roman" panose="02020603050405020304" pitchFamily="18" charset="0"/>
              </a:rPr>
              <a:t>We believe each child is a special and unique gift from God, each having their own sets of strengths, gifts, and abilities. We strive to cultivate an environment where opportunities and experiences are provided to help them grow socially, mentally, physically, and spiritually at their own pace and in their own time. </a:t>
            </a:r>
          </a:p>
          <a:p>
            <a:endParaRPr lang="en-US" sz="1400" dirty="0">
              <a:latin typeface="Times New Roman" panose="02020603050405020304" pitchFamily="18" charset="0"/>
              <a:ea typeface="Times New Roman" panose="02020603050405020304" pitchFamily="18" charset="0"/>
            </a:endParaRPr>
          </a:p>
          <a:p>
            <a:r>
              <a:rPr lang="en-US" sz="1400" dirty="0">
                <a:latin typeface="Times New Roman" panose="02020603050405020304" pitchFamily="18" charset="0"/>
                <a:ea typeface="Times New Roman" panose="02020603050405020304" pitchFamily="18" charset="0"/>
              </a:rPr>
              <a:t>Students are provided opportunities to think, explore, and experiment through play and developmentally appropriate activities and lessons. Our curriculum offers intentional hands-on units, activities, and lessons through large group, small groups, and individualized interactions and instruction to help students assimilate information using the knowledge they already have.   </a:t>
            </a:r>
          </a:p>
          <a:p>
            <a:endParaRPr lang="en-US" sz="1400" dirty="0">
              <a:latin typeface="Times New Roman" panose="02020603050405020304" pitchFamily="18" charset="0"/>
              <a:ea typeface="Times New Roman" panose="02020603050405020304" pitchFamily="18" charset="0"/>
            </a:endParaRPr>
          </a:p>
          <a:p>
            <a:r>
              <a:rPr lang="en-US" sz="1400" dirty="0">
                <a:latin typeface="Times New Roman" panose="02020603050405020304" pitchFamily="18" charset="0"/>
                <a:ea typeface="Times New Roman" panose="02020603050405020304" pitchFamily="18" charset="0"/>
              </a:rPr>
              <a:t>Understanding how a child develops and learns is an essential and crucial piece of St. Peter’s program and curriculum.  By making sure we have a solid understanding of how a child learns and grows, we can better meet the needs of each student in our care knowing that not all children move through the stages at the same pace or in the same way (NAEYC Code of Ethics).  We are proud to be the school that works to reach all children and embrace progress in each of their experiences, abilities, and learning. (continued page 3)</a:t>
            </a:r>
          </a:p>
        </p:txBody>
      </p:sp>
      <p:sp>
        <p:nvSpPr>
          <p:cNvPr id="3" name="TextBox 2">
            <a:extLst>
              <a:ext uri="{FF2B5EF4-FFF2-40B4-BE49-F238E27FC236}">
                <a16:creationId xmlns:a16="http://schemas.microsoft.com/office/drawing/2014/main" id="{2491FCEC-57FC-7E6B-FF38-49838B8D0242}"/>
              </a:ext>
            </a:extLst>
          </p:cNvPr>
          <p:cNvSpPr txBox="1"/>
          <p:nvPr/>
        </p:nvSpPr>
        <p:spPr>
          <a:xfrm>
            <a:off x="3487630" y="1455151"/>
            <a:ext cx="3141152" cy="2523768"/>
          </a:xfrm>
          <a:prstGeom prst="rect">
            <a:avLst/>
          </a:prstGeom>
          <a:noFill/>
          <a:ln w="25400">
            <a:solidFill>
              <a:srgbClr val="0070C0"/>
            </a:solidFill>
          </a:ln>
        </p:spPr>
        <p:txBody>
          <a:bodyPr wrap="square" rtlCol="0">
            <a:spAutoFit/>
          </a:bodyPr>
          <a:lstStyle/>
          <a:p>
            <a:pPr algn="ctr"/>
            <a:r>
              <a:rPr lang="en-US" b="1"/>
              <a:t>Our Mission and Vision</a:t>
            </a:r>
            <a:br>
              <a:rPr lang="en-US"/>
            </a:br>
            <a:r>
              <a:rPr lang="en-US" sz="1400">
                <a:latin typeface="Times New Roman" panose="02020603050405020304" pitchFamily="18" charset="0"/>
                <a:ea typeface="Times New Roman" panose="02020603050405020304" pitchFamily="18" charset="0"/>
              </a:rPr>
              <a:t>Our mission is to demonstrate and teach this, the Greatest Commandment, by providing God’s children a safe and loving Christion environment in which to learn, grow, and thrive.</a:t>
            </a:r>
          </a:p>
          <a:p>
            <a:r>
              <a:rPr lang="en-US" sz="1400">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Our vision is to bring the Christian faith and life to our early childhood program which is committed to the highest academic and professional standards.</a:t>
            </a:r>
          </a:p>
        </p:txBody>
      </p:sp>
      <p:sp>
        <p:nvSpPr>
          <p:cNvPr id="6" name="Slide Number Placeholder 5">
            <a:extLst>
              <a:ext uri="{FF2B5EF4-FFF2-40B4-BE49-F238E27FC236}">
                <a16:creationId xmlns:a16="http://schemas.microsoft.com/office/drawing/2014/main" id="{BD6C0FA7-8D8B-C5E6-67E0-41C2DAF76344}"/>
              </a:ext>
            </a:extLst>
          </p:cNvPr>
          <p:cNvSpPr>
            <a:spLocks noGrp="1"/>
          </p:cNvSpPr>
          <p:nvPr>
            <p:ph type="sldNum" sz="quarter" idx="12"/>
          </p:nvPr>
        </p:nvSpPr>
        <p:spPr/>
        <p:txBody>
          <a:bodyPr/>
          <a:lstStyle/>
          <a:p>
            <a:fld id="{EE12B172-39A9-424B-8047-9287B7C8C262}" type="slidenum">
              <a:rPr lang="en-US" smtClean="0"/>
              <a:t>3</a:t>
            </a:fld>
            <a:endParaRPr lang="en-US"/>
          </a:p>
        </p:txBody>
      </p:sp>
      <p:pic>
        <p:nvPicPr>
          <p:cNvPr id="9" name="Picture 2" descr="Deuteronomy 6:5 And you shall love the LORD your God with all your heart  and with all your soul and with all your strength.">
            <a:extLst>
              <a:ext uri="{FF2B5EF4-FFF2-40B4-BE49-F238E27FC236}">
                <a16:creationId xmlns:a16="http://schemas.microsoft.com/office/drawing/2014/main" id="{BD8E7815-7293-7889-F0E0-6DBD34E9E9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3678" y="4383516"/>
            <a:ext cx="2145632" cy="214563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AC863274-7E76-2CA1-745E-4C2A1D6A5E0E}"/>
              </a:ext>
            </a:extLst>
          </p:cNvPr>
          <p:cNvSpPr txBox="1"/>
          <p:nvPr/>
        </p:nvSpPr>
        <p:spPr>
          <a:xfrm>
            <a:off x="3487624" y="4014184"/>
            <a:ext cx="3433010" cy="369332"/>
          </a:xfrm>
          <a:prstGeom prst="rect">
            <a:avLst/>
          </a:prstGeom>
          <a:noFill/>
        </p:spPr>
        <p:txBody>
          <a:bodyPr wrap="square">
            <a:spAutoFit/>
          </a:bodyPr>
          <a:lstStyle/>
          <a:p>
            <a:r>
              <a:rPr lang="en-US" b="1"/>
              <a:t>God’s Greatest Commandment:</a:t>
            </a:r>
            <a:endParaRPr lang="en-US"/>
          </a:p>
        </p:txBody>
      </p:sp>
    </p:spTree>
    <p:extLst>
      <p:ext uri="{BB962C8B-B14F-4D97-AF65-F5344CB8AC3E}">
        <p14:creationId xmlns:p14="http://schemas.microsoft.com/office/powerpoint/2010/main" val="2388109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2" name="TextBox 1">
            <a:extLst>
              <a:ext uri="{FF2B5EF4-FFF2-40B4-BE49-F238E27FC236}">
                <a16:creationId xmlns:a16="http://schemas.microsoft.com/office/drawing/2014/main" id="{D67F9DEE-B7C6-AF92-18A8-577109E97B53}"/>
              </a:ext>
            </a:extLst>
          </p:cNvPr>
          <p:cNvSpPr txBox="1"/>
          <p:nvPr/>
        </p:nvSpPr>
        <p:spPr>
          <a:xfrm>
            <a:off x="251704" y="910827"/>
            <a:ext cx="6354579" cy="4247317"/>
          </a:xfrm>
          <a:prstGeom prst="rect">
            <a:avLst/>
          </a:prstGeom>
          <a:noFill/>
          <a:ln w="25400" cmpd="sng">
            <a:solidFill>
              <a:schemeClr val="accent1"/>
            </a:solidFill>
          </a:ln>
        </p:spPr>
        <p:txBody>
          <a:bodyPr wrap="square" rtlCol="0">
            <a:spAutoFit/>
          </a:bodyPr>
          <a:lstStyle/>
          <a:p>
            <a:pPr algn="ctr"/>
            <a:r>
              <a:rPr lang="en-US" b="1"/>
              <a:t>Our Teaching Philosophy (continued)</a:t>
            </a:r>
          </a:p>
          <a:p>
            <a:r>
              <a:rPr lang="en-US" sz="1400">
                <a:latin typeface="Times New Roman" panose="02020603050405020304" pitchFamily="18" charset="0"/>
                <a:ea typeface="Times New Roman" panose="02020603050405020304" pitchFamily="18" charset="0"/>
              </a:rPr>
              <a:t>Our program believes in the importance of cultivating not only relationships with our students, but their families as well.  Our school and church community is our family.  We are honored to be a part of the growth and development of our students, understanding that we are in partnership with parents and caregivers in each child’s journey (</a:t>
            </a:r>
            <a:r>
              <a:rPr lang="en-US" sz="1400" b="1">
                <a:latin typeface="Times New Roman" panose="02020603050405020304" pitchFamily="18" charset="0"/>
                <a:ea typeface="Times New Roman" panose="02020603050405020304" pitchFamily="18" charset="0"/>
              </a:rPr>
              <a:t>N</a:t>
            </a:r>
            <a:r>
              <a:rPr lang="en-US" sz="1400">
                <a:latin typeface="Times New Roman" panose="02020603050405020304" pitchFamily="18" charset="0"/>
                <a:ea typeface="Times New Roman" panose="02020603050405020304" pitchFamily="18" charset="0"/>
              </a:rPr>
              <a:t>ational </a:t>
            </a:r>
            <a:r>
              <a:rPr lang="en-US" sz="1400" b="1">
                <a:latin typeface="Times New Roman" panose="02020603050405020304" pitchFamily="18" charset="0"/>
                <a:ea typeface="Times New Roman" panose="02020603050405020304" pitchFamily="18" charset="0"/>
              </a:rPr>
              <a:t>A</a:t>
            </a:r>
            <a:r>
              <a:rPr lang="en-US" sz="1400">
                <a:latin typeface="Times New Roman" panose="02020603050405020304" pitchFamily="18" charset="0"/>
                <a:ea typeface="Times New Roman" panose="02020603050405020304" pitchFamily="18" charset="0"/>
              </a:rPr>
              <a:t>ssociation for the </a:t>
            </a:r>
            <a:r>
              <a:rPr lang="en-US" sz="1400" b="1">
                <a:latin typeface="Times New Roman" panose="02020603050405020304" pitchFamily="18" charset="0"/>
                <a:ea typeface="Times New Roman" panose="02020603050405020304" pitchFamily="18" charset="0"/>
              </a:rPr>
              <a:t>E</a:t>
            </a:r>
            <a:r>
              <a:rPr lang="en-US" sz="1400">
                <a:latin typeface="Times New Roman" panose="02020603050405020304" pitchFamily="18" charset="0"/>
                <a:ea typeface="Times New Roman" panose="02020603050405020304" pitchFamily="18" charset="0"/>
              </a:rPr>
              <a:t>ducation of </a:t>
            </a:r>
            <a:r>
              <a:rPr lang="en-US" sz="1400" b="1">
                <a:latin typeface="Times New Roman" panose="02020603050405020304" pitchFamily="18" charset="0"/>
                <a:ea typeface="Times New Roman" panose="02020603050405020304" pitchFamily="18" charset="0"/>
              </a:rPr>
              <a:t>Y</a:t>
            </a:r>
            <a:r>
              <a:rPr lang="en-US" sz="1400">
                <a:latin typeface="Times New Roman" panose="02020603050405020304" pitchFamily="18" charset="0"/>
                <a:ea typeface="Times New Roman" panose="02020603050405020304" pitchFamily="18" charset="0"/>
              </a:rPr>
              <a:t>oung </a:t>
            </a:r>
            <a:r>
              <a:rPr lang="en-US" sz="1400" b="1">
                <a:latin typeface="Times New Roman" panose="02020603050405020304" pitchFamily="18" charset="0"/>
                <a:ea typeface="Times New Roman" panose="02020603050405020304" pitchFamily="18" charset="0"/>
              </a:rPr>
              <a:t>C</a:t>
            </a:r>
            <a:r>
              <a:rPr lang="en-US" sz="1400">
                <a:latin typeface="Times New Roman" panose="02020603050405020304" pitchFamily="18" charset="0"/>
                <a:ea typeface="Times New Roman" panose="02020603050405020304" pitchFamily="18" charset="0"/>
              </a:rPr>
              <a:t>hildren Code of Ethics).  We seek to spread the love and joy of Jesus to each person who walks onto our campus, students and families alike.   </a:t>
            </a:r>
          </a:p>
          <a:p>
            <a:r>
              <a:rPr lang="en-US" sz="1400">
                <a:latin typeface="Times New Roman" panose="02020603050405020304" pitchFamily="18" charset="0"/>
                <a:ea typeface="Times New Roman" panose="02020603050405020304" pitchFamily="18" charset="0"/>
              </a:rPr>
              <a:t>Our love for God and His children is to be demonstrated in all that we do.  Our goal as teachers and staff members is to fulfill this mission by:</a:t>
            </a:r>
          </a:p>
          <a:p>
            <a:pPr marL="342866" indent="-342866">
              <a:buFont typeface="Symbol" panose="05050102010706020507" pitchFamily="18" charset="2"/>
              <a:buChar char=""/>
              <a:tabLst>
                <a:tab pos="457157" algn="l"/>
              </a:tabLst>
            </a:pPr>
            <a:r>
              <a:rPr lang="en-US" sz="1400">
                <a:latin typeface="Times New Roman" panose="02020603050405020304" pitchFamily="18" charset="0"/>
                <a:ea typeface="Times New Roman" panose="02020603050405020304" pitchFamily="18" charset="0"/>
              </a:rPr>
              <a:t>Cultivating a Christ-centered environment with curriculum rooted in providing a balance between the child’s spiritual, social, emotional, intellectual, and physical needs.</a:t>
            </a:r>
          </a:p>
          <a:p>
            <a:pPr marL="342866" indent="-342866">
              <a:buFont typeface="Symbol" panose="05050102010706020507" pitchFamily="18" charset="2"/>
              <a:buChar char=""/>
              <a:tabLst>
                <a:tab pos="457157" algn="l"/>
              </a:tabLst>
            </a:pPr>
            <a:r>
              <a:rPr lang="en-US" sz="1400">
                <a:latin typeface="Times New Roman" panose="02020603050405020304" pitchFamily="18" charset="0"/>
                <a:ea typeface="Times New Roman" panose="02020603050405020304" pitchFamily="18" charset="0"/>
              </a:rPr>
              <a:t>Valuing a hands-on approach to learning though a variety of activities with the goal of gaining independence, building self-confidence, and fostering creativity.</a:t>
            </a:r>
          </a:p>
          <a:p>
            <a:pPr marL="342866" indent="-342866">
              <a:buFont typeface="Symbol" panose="05050102010706020507" pitchFamily="18" charset="2"/>
              <a:buChar char=""/>
              <a:tabLst>
                <a:tab pos="457157" algn="l"/>
              </a:tabLst>
            </a:pPr>
            <a:r>
              <a:rPr lang="en-US" sz="1400">
                <a:latin typeface="Times New Roman" panose="02020603050405020304" pitchFamily="18" charset="0"/>
                <a:ea typeface="Times New Roman" panose="02020603050405020304" pitchFamily="18" charset="0"/>
              </a:rPr>
              <a:t>Loving and appreciating each child and identifying opportunities to mature at his or her own pace and deepen spiritual connections with Godly values.</a:t>
            </a:r>
          </a:p>
          <a:p>
            <a:pPr marL="342866" indent="-342866">
              <a:buFont typeface="Symbol" panose="05050102010706020507" pitchFamily="18" charset="2"/>
              <a:buChar char=""/>
              <a:tabLst>
                <a:tab pos="457157" algn="l"/>
              </a:tabLst>
            </a:pPr>
            <a:r>
              <a:rPr lang="en-US" sz="1400">
                <a:latin typeface="Times New Roman" panose="02020603050405020304" pitchFamily="18" charset="0"/>
                <a:ea typeface="Times New Roman" panose="02020603050405020304" pitchFamily="18" charset="0"/>
              </a:rPr>
              <a:t>Teaching each child that they are special just as God made them and encourage him or her to be the best they can be.</a:t>
            </a:r>
          </a:p>
        </p:txBody>
      </p:sp>
      <p:sp>
        <p:nvSpPr>
          <p:cNvPr id="6" name="TextBox 5">
            <a:extLst>
              <a:ext uri="{FF2B5EF4-FFF2-40B4-BE49-F238E27FC236}">
                <a16:creationId xmlns:a16="http://schemas.microsoft.com/office/drawing/2014/main" id="{D7D3836B-0154-AFB0-3FBC-32A5688621B8}"/>
              </a:ext>
            </a:extLst>
          </p:cNvPr>
          <p:cNvSpPr txBox="1"/>
          <p:nvPr/>
        </p:nvSpPr>
        <p:spPr>
          <a:xfrm>
            <a:off x="3538178" y="7171284"/>
            <a:ext cx="3068107" cy="2954655"/>
          </a:xfrm>
          <a:prstGeom prst="rect">
            <a:avLst/>
          </a:prstGeom>
          <a:noFill/>
          <a:ln w="25400">
            <a:solidFill>
              <a:schemeClr val="accent1"/>
            </a:solidFill>
          </a:ln>
        </p:spPr>
        <p:txBody>
          <a:bodyPr wrap="square" rtlCol="0">
            <a:spAutoFit/>
          </a:bodyPr>
          <a:lstStyle/>
          <a:p>
            <a:pPr algn="ctr"/>
            <a:r>
              <a:rPr lang="en-US" b="1">
                <a:ea typeface="Times New Roman" panose="02020603050405020304" pitchFamily="18" charset="0"/>
              </a:rPr>
              <a:t>Kindergarten Screening</a:t>
            </a:r>
          </a:p>
          <a:p>
            <a:r>
              <a:rPr lang="en-US" sz="1400">
                <a:latin typeface="Times New Roman" panose="02020603050405020304" pitchFamily="18" charset="0"/>
                <a:ea typeface="Times New Roman" panose="02020603050405020304" pitchFamily="18" charset="0"/>
              </a:rPr>
              <a:t>After completing an application, students new to St. Peter’s seeking admission into our Kindergarten program may be asked to schedule a meeting with the administration and admissions team.  This meeting helps us assess basic skills and gives us an opportunity to learn about your child and discuss their individual needs.  A classroom trial day will be scheduled before fully enrolling the student into the Kindergarten program.  </a:t>
            </a:r>
          </a:p>
        </p:txBody>
      </p:sp>
      <p:sp>
        <p:nvSpPr>
          <p:cNvPr id="7" name="TextBox 6">
            <a:extLst>
              <a:ext uri="{FF2B5EF4-FFF2-40B4-BE49-F238E27FC236}">
                <a16:creationId xmlns:a16="http://schemas.microsoft.com/office/drawing/2014/main" id="{07D7D5A9-1D83-0177-DC53-A21DD68BBACE}"/>
              </a:ext>
            </a:extLst>
          </p:cNvPr>
          <p:cNvSpPr txBox="1"/>
          <p:nvPr/>
        </p:nvSpPr>
        <p:spPr>
          <a:xfrm>
            <a:off x="251706" y="7171282"/>
            <a:ext cx="3177284" cy="2308324"/>
          </a:xfrm>
          <a:prstGeom prst="rect">
            <a:avLst/>
          </a:prstGeom>
          <a:noFill/>
          <a:ln w="25400">
            <a:solidFill>
              <a:schemeClr val="accent1"/>
            </a:solidFill>
          </a:ln>
        </p:spPr>
        <p:txBody>
          <a:bodyPr wrap="square" rtlCol="0">
            <a:spAutoFit/>
          </a:bodyPr>
          <a:lstStyle/>
          <a:p>
            <a:pPr algn="ctr"/>
            <a:r>
              <a:rPr lang="en-US" b="1">
                <a:ea typeface="Times New Roman" panose="02020603050405020304" pitchFamily="18" charset="0"/>
              </a:rPr>
              <a:t>Enrollment Process</a:t>
            </a:r>
          </a:p>
          <a:p>
            <a:r>
              <a:rPr lang="en-US" sz="1400">
                <a:latin typeface="Times New Roman" panose="02020603050405020304" pitchFamily="18" charset="0"/>
                <a:ea typeface="Times New Roman" panose="02020603050405020304" pitchFamily="18" charset="0"/>
              </a:rPr>
              <a:t>Yearly enrollment begins mid-January for the following school year and is done with priority given to church members, current students, their siblings, and alumni families.  Registration and activity fees must accompany all registration forms in order to reserve a classroom spot. Enrollments are accepted until the class limit is reached. </a:t>
            </a: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4</a:t>
            </a:fld>
            <a:endParaRPr lang="en-US"/>
          </a:p>
        </p:txBody>
      </p:sp>
      <p:sp>
        <p:nvSpPr>
          <p:cNvPr id="12" name="TextBox 11">
            <a:extLst>
              <a:ext uri="{FF2B5EF4-FFF2-40B4-BE49-F238E27FC236}">
                <a16:creationId xmlns:a16="http://schemas.microsoft.com/office/drawing/2014/main" id="{7C043F12-506C-D032-B514-3EB11DD03501}"/>
              </a:ext>
            </a:extLst>
          </p:cNvPr>
          <p:cNvSpPr txBox="1"/>
          <p:nvPr/>
        </p:nvSpPr>
        <p:spPr>
          <a:xfrm>
            <a:off x="1299947" y="5187841"/>
            <a:ext cx="4476461" cy="584775"/>
          </a:xfrm>
          <a:prstGeom prst="rect">
            <a:avLst/>
          </a:prstGeom>
          <a:noFill/>
        </p:spPr>
        <p:txBody>
          <a:bodyPr wrap="square">
            <a:spAutoFit/>
          </a:bodyPr>
          <a:lstStyle/>
          <a:p>
            <a:pPr algn="ctr"/>
            <a:r>
              <a:rPr lang="en-US" sz="3200"/>
              <a:t>Enrollment &amp; Registration</a:t>
            </a:r>
          </a:p>
        </p:txBody>
      </p:sp>
      <p:sp>
        <p:nvSpPr>
          <p:cNvPr id="13" name="TextBox 12">
            <a:extLst>
              <a:ext uri="{FF2B5EF4-FFF2-40B4-BE49-F238E27FC236}">
                <a16:creationId xmlns:a16="http://schemas.microsoft.com/office/drawing/2014/main" id="{499E0C5A-F871-15B5-DF8B-AC97FA495023}"/>
              </a:ext>
            </a:extLst>
          </p:cNvPr>
          <p:cNvSpPr txBox="1"/>
          <p:nvPr/>
        </p:nvSpPr>
        <p:spPr>
          <a:xfrm>
            <a:off x="251706" y="5726895"/>
            <a:ext cx="6354579" cy="1384995"/>
          </a:xfrm>
          <a:prstGeom prst="rect">
            <a:avLst/>
          </a:prstGeom>
          <a:noFill/>
        </p:spPr>
        <p:txBody>
          <a:bodyPr wrap="square" rtlCol="0">
            <a:spAutoFit/>
          </a:bodyPr>
          <a:lstStyle/>
          <a:p>
            <a:pPr algn="ctr"/>
            <a:r>
              <a:rPr lang="en-US" sz="1400">
                <a:latin typeface="Times New Roman" panose="02020603050405020304" pitchFamily="18" charset="0"/>
                <a:ea typeface="Times New Roman" panose="02020603050405020304" pitchFamily="18" charset="0"/>
              </a:rPr>
              <a:t>St. Peter’s Preschool and Kindergarten admits students of any race, color, and national and ethnic origin. There is no entrance exam. If parents have any major educational, social, or developmental concerns about their child entering St. Peter’s Preschool and Kindergarten, parents need to discuss these concerns with the director before the child’s first day of class. St. Peter’s is able to serve students with learning differences whose needs can be met within the scope and resources of the school.</a:t>
            </a:r>
            <a:endParaRPr lang="en-US" sz="1400"/>
          </a:p>
        </p:txBody>
      </p:sp>
      <p:sp>
        <p:nvSpPr>
          <p:cNvPr id="14" name="TextBox 13">
            <a:extLst>
              <a:ext uri="{FF2B5EF4-FFF2-40B4-BE49-F238E27FC236}">
                <a16:creationId xmlns:a16="http://schemas.microsoft.com/office/drawing/2014/main" id="{531D14F9-A78D-EF7F-97D4-CEB8130BD2BF}"/>
              </a:ext>
            </a:extLst>
          </p:cNvPr>
          <p:cNvSpPr txBox="1"/>
          <p:nvPr/>
        </p:nvSpPr>
        <p:spPr>
          <a:xfrm>
            <a:off x="251701" y="9653245"/>
            <a:ext cx="3177284" cy="2092881"/>
          </a:xfrm>
          <a:prstGeom prst="rect">
            <a:avLst/>
          </a:prstGeom>
          <a:noFill/>
          <a:ln w="25400">
            <a:solidFill>
              <a:srgbClr val="0070C0"/>
            </a:solidFill>
          </a:ln>
        </p:spPr>
        <p:txBody>
          <a:bodyPr wrap="square" numCol="1" rtlCol="0">
            <a:spAutoFit/>
          </a:bodyPr>
          <a:lstStyle/>
          <a:p>
            <a:pPr algn="ctr"/>
            <a:r>
              <a:rPr lang="en-US" b="1">
                <a:ea typeface="Times New Roman" panose="02020603050405020304" pitchFamily="18" charset="0"/>
              </a:rPr>
              <a:t>Required Forms</a:t>
            </a:r>
          </a:p>
          <a:p>
            <a:pPr marL="285729" indent="-285729">
              <a:buFont typeface="Arial" panose="020B0604020202020204" pitchFamily="34" charset="0"/>
              <a:buChar char="•"/>
            </a:pPr>
            <a:r>
              <a:rPr lang="en-US" sz="1400">
                <a:ea typeface="Times New Roman" panose="02020603050405020304" pitchFamily="18" charset="0"/>
              </a:rPr>
              <a:t>School Entry Health Exam (DH Form 3040) from your Pediatrician</a:t>
            </a:r>
          </a:p>
          <a:p>
            <a:pPr marL="285729" indent="-285729">
              <a:buFont typeface="Arial" panose="020B0604020202020204" pitchFamily="34" charset="0"/>
              <a:buChar char="•"/>
            </a:pPr>
            <a:r>
              <a:rPr lang="en-US" sz="1400">
                <a:ea typeface="Times New Roman" panose="02020603050405020304" pitchFamily="18" charset="0"/>
              </a:rPr>
              <a:t>Immunization Form (DH Form 680 from your Pediatrician</a:t>
            </a:r>
          </a:p>
          <a:p>
            <a:pPr marL="285729" indent="-285729">
              <a:buFont typeface="Arial" panose="020B0604020202020204" pitchFamily="34" charset="0"/>
              <a:buChar char="•"/>
            </a:pPr>
            <a:r>
              <a:rPr lang="en-US" sz="1400">
                <a:ea typeface="Times New Roman" panose="02020603050405020304" pitchFamily="18" charset="0"/>
              </a:rPr>
              <a:t>Notarized Medical Release Form</a:t>
            </a:r>
          </a:p>
          <a:p>
            <a:pPr marL="285729" indent="-285729">
              <a:buFont typeface="Arial" panose="020B0604020202020204" pitchFamily="34" charset="0"/>
              <a:buChar char="•"/>
            </a:pPr>
            <a:r>
              <a:rPr lang="en-US" sz="1400">
                <a:ea typeface="Times New Roman" panose="02020603050405020304" pitchFamily="18" charset="0"/>
              </a:rPr>
              <a:t>SPLM Application for Admission</a:t>
            </a:r>
          </a:p>
          <a:p>
            <a:pPr marL="285729" indent="-285729">
              <a:buFont typeface="Arial" panose="020B0604020202020204" pitchFamily="34" charset="0"/>
              <a:buChar char="•"/>
            </a:pPr>
            <a:r>
              <a:rPr lang="en-US" sz="1400">
                <a:ea typeface="Times New Roman" panose="02020603050405020304" pitchFamily="18" charset="0"/>
              </a:rPr>
              <a:t>Student Information Questionnaire</a:t>
            </a:r>
          </a:p>
          <a:p>
            <a:pPr marL="285729" indent="-285729">
              <a:buFont typeface="Arial" panose="020B0604020202020204" pitchFamily="34" charset="0"/>
              <a:buChar char="•"/>
            </a:pPr>
            <a:r>
              <a:rPr lang="en-US" sz="1400">
                <a:ea typeface="Times New Roman" panose="02020603050405020304" pitchFamily="18" charset="0"/>
              </a:rPr>
              <a:t>Policies &amp; Agreements signed</a:t>
            </a:r>
          </a:p>
        </p:txBody>
      </p:sp>
      <p:pic>
        <p:nvPicPr>
          <p:cNvPr id="3" name="Picture 2" descr="I Praise You For I Am Fearfully &amp; Wonderfully Made 12 x 11.5&quot; Stencil">
            <a:extLst>
              <a:ext uri="{FF2B5EF4-FFF2-40B4-BE49-F238E27FC236}">
                <a16:creationId xmlns:a16="http://schemas.microsoft.com/office/drawing/2014/main" id="{4D95B5F4-F703-547B-14C7-9701021E47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2393" y="10285159"/>
            <a:ext cx="1739676" cy="1686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12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2" name="TextBox 1">
            <a:extLst>
              <a:ext uri="{FF2B5EF4-FFF2-40B4-BE49-F238E27FC236}">
                <a16:creationId xmlns:a16="http://schemas.microsoft.com/office/drawing/2014/main" id="{D67F9DEE-B7C6-AF92-18A8-577109E97B53}"/>
              </a:ext>
            </a:extLst>
          </p:cNvPr>
          <p:cNvSpPr txBox="1"/>
          <p:nvPr/>
        </p:nvSpPr>
        <p:spPr>
          <a:xfrm>
            <a:off x="251716" y="7082605"/>
            <a:ext cx="6354579" cy="2954655"/>
          </a:xfrm>
          <a:prstGeom prst="rect">
            <a:avLst/>
          </a:prstGeom>
          <a:noFill/>
          <a:ln w="25400" cmpd="sng">
            <a:solidFill>
              <a:srgbClr val="0070C0"/>
            </a:solidFill>
          </a:ln>
        </p:spPr>
        <p:txBody>
          <a:bodyPr wrap="square" rtlCol="0">
            <a:spAutoFit/>
          </a:bodyPr>
          <a:lstStyle/>
          <a:p>
            <a:pPr algn="ctr"/>
            <a:r>
              <a:rPr lang="en-US" b="1"/>
              <a:t>Curriculum</a:t>
            </a:r>
          </a:p>
          <a:p>
            <a:r>
              <a:rPr lang="en-US" sz="1400">
                <a:latin typeface="Times New Roman" panose="02020603050405020304" pitchFamily="18" charset="0"/>
                <a:ea typeface="Times New Roman" panose="02020603050405020304" pitchFamily="18" charset="0"/>
              </a:rPr>
              <a:t>Each classroom designs their day around whole group learning, small group learning, and centers.  Teachers plan a myriad of activities that engage social, emotional, spiritual, and physical growth as well as cognitive.  Students enjoy taking their learning to our outdoor classroom, our school garden, as well as walks around campus, as they learn and discover. </a:t>
            </a:r>
          </a:p>
          <a:p>
            <a:r>
              <a:rPr lang="en-US" sz="1400">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Our curriculum also provides opportunities to teach students the joy of giving. Each year our classrooms participate in community outreach and service through food drives, toy drives and various other events and experiences. Our Kindergarten class participates in off campus field trips specifically focused on helping others and giving back.  We believe it is very important to help our students learn about the world outside of our school and know they have the power to make a difference!</a:t>
            </a:r>
          </a:p>
        </p:txBody>
      </p:sp>
      <p:sp>
        <p:nvSpPr>
          <p:cNvPr id="3" name="TextBox 2">
            <a:extLst>
              <a:ext uri="{FF2B5EF4-FFF2-40B4-BE49-F238E27FC236}">
                <a16:creationId xmlns:a16="http://schemas.microsoft.com/office/drawing/2014/main" id="{78657D2E-97A4-EF98-4123-C5F2E61F58BC}"/>
              </a:ext>
            </a:extLst>
          </p:cNvPr>
          <p:cNvSpPr txBox="1"/>
          <p:nvPr/>
        </p:nvSpPr>
        <p:spPr>
          <a:xfrm>
            <a:off x="251714" y="1304809"/>
            <a:ext cx="6354579" cy="2462213"/>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St. Peter’s utilizes High Scope practices and philosophies as the backbone of our curriculum. Focusing on the High Scope Key Developmental Indicators (KDI’s) assures each student receives the building blocks they need for a solid, age-appropriate foundation. St. Peter’s is able to serve students with learning differences whose needs can be met within the scope and resources of the school. </a:t>
            </a:r>
          </a:p>
          <a:p>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Our twos and threes curriculum carefully plan out activities that are developmentally appropriate and foster growth in these nine key areas.  Our fours and Kindergarten programs utilize various, published curriculum to achieve mastery in these same areas.</a:t>
            </a:r>
          </a:p>
        </p:txBody>
      </p:sp>
      <p:sp>
        <p:nvSpPr>
          <p:cNvPr id="6" name="TextBox 5">
            <a:extLst>
              <a:ext uri="{FF2B5EF4-FFF2-40B4-BE49-F238E27FC236}">
                <a16:creationId xmlns:a16="http://schemas.microsoft.com/office/drawing/2014/main" id="{D7D3836B-0154-AFB0-3FBC-32A5688621B8}"/>
              </a:ext>
            </a:extLst>
          </p:cNvPr>
          <p:cNvSpPr txBox="1"/>
          <p:nvPr/>
        </p:nvSpPr>
        <p:spPr>
          <a:xfrm>
            <a:off x="251715" y="3867977"/>
            <a:ext cx="2786935" cy="3077766"/>
          </a:xfrm>
          <a:prstGeom prst="rect">
            <a:avLst/>
          </a:prstGeom>
          <a:noFill/>
          <a:ln w="25400">
            <a:solidFill>
              <a:schemeClr val="accent1"/>
            </a:solidFill>
          </a:ln>
        </p:spPr>
        <p:txBody>
          <a:bodyPr wrap="square" rtlCol="0">
            <a:spAutoFit/>
          </a:bodyPr>
          <a:lstStyle/>
          <a:p>
            <a:r>
              <a:rPr lang="en-US" sz="1600">
                <a:latin typeface="Times New Roman" panose="02020603050405020304" pitchFamily="18" charset="0"/>
                <a:ea typeface="Times New Roman" panose="02020603050405020304" pitchFamily="18" charset="0"/>
              </a:rPr>
              <a:t>The KDI’s are as follows: </a:t>
            </a:r>
          </a:p>
          <a:p>
            <a:endParaRPr lang="en-US" sz="1600">
              <a:latin typeface="Times New Roman" panose="02020603050405020304" pitchFamily="18" charset="0"/>
              <a:ea typeface="Times New Roman" panose="02020603050405020304" pitchFamily="18" charset="0"/>
            </a:endParaRPr>
          </a:p>
          <a:p>
            <a:pPr indent="457157"/>
            <a:r>
              <a:rPr lang="en-US" sz="1600">
                <a:latin typeface="Times New Roman" panose="02020603050405020304" pitchFamily="18" charset="0"/>
                <a:ea typeface="Times New Roman" panose="02020603050405020304" pitchFamily="18" charset="0"/>
              </a:rPr>
              <a:t>1. Social/Emotional</a:t>
            </a:r>
          </a:p>
          <a:p>
            <a:pPr indent="457157"/>
            <a:r>
              <a:rPr lang="en-US" sz="1600">
                <a:latin typeface="Times New Roman" panose="02020603050405020304" pitchFamily="18" charset="0"/>
                <a:ea typeface="Times New Roman" panose="02020603050405020304" pitchFamily="18" charset="0"/>
              </a:rPr>
              <a:t>2. Language and Literacy</a:t>
            </a:r>
          </a:p>
          <a:p>
            <a:pPr indent="457157"/>
            <a:r>
              <a:rPr lang="en-US" sz="1600">
                <a:latin typeface="Times New Roman" panose="02020603050405020304" pitchFamily="18" charset="0"/>
                <a:ea typeface="Times New Roman" panose="02020603050405020304" pitchFamily="18" charset="0"/>
              </a:rPr>
              <a:t>3. Math</a:t>
            </a:r>
          </a:p>
          <a:p>
            <a:pPr indent="457157"/>
            <a:r>
              <a:rPr lang="en-US" sz="1600">
                <a:latin typeface="Times New Roman" panose="02020603050405020304" pitchFamily="18" charset="0"/>
                <a:ea typeface="Times New Roman" panose="02020603050405020304" pitchFamily="18" charset="0"/>
              </a:rPr>
              <a:t>4. Social Studies</a:t>
            </a:r>
          </a:p>
          <a:p>
            <a:pPr indent="457157"/>
            <a:r>
              <a:rPr lang="en-US" sz="1600">
                <a:latin typeface="Times New Roman" panose="02020603050405020304" pitchFamily="18" charset="0"/>
                <a:ea typeface="Times New Roman" panose="02020603050405020304" pitchFamily="18" charset="0"/>
              </a:rPr>
              <a:t>5. Science</a:t>
            </a:r>
          </a:p>
          <a:p>
            <a:pPr indent="457157"/>
            <a:r>
              <a:rPr lang="en-US" sz="1600">
                <a:latin typeface="Times New Roman" panose="02020603050405020304" pitchFamily="18" charset="0"/>
                <a:ea typeface="Times New Roman" panose="02020603050405020304" pitchFamily="18" charset="0"/>
              </a:rPr>
              <a:t>6. Physical Development</a:t>
            </a:r>
          </a:p>
          <a:p>
            <a:pPr indent="457157"/>
            <a:r>
              <a:rPr lang="en-US" sz="1600">
                <a:latin typeface="Times New Roman" panose="02020603050405020304" pitchFamily="18" charset="0"/>
                <a:ea typeface="Times New Roman" panose="02020603050405020304" pitchFamily="18" charset="0"/>
              </a:rPr>
              <a:t>7. Art</a:t>
            </a:r>
          </a:p>
          <a:p>
            <a:pPr indent="457157"/>
            <a:r>
              <a:rPr lang="en-US" sz="1600">
                <a:latin typeface="Times New Roman" panose="02020603050405020304" pitchFamily="18" charset="0"/>
                <a:ea typeface="Times New Roman" panose="02020603050405020304" pitchFamily="18" charset="0"/>
              </a:rPr>
              <a:t>8. Music</a:t>
            </a:r>
          </a:p>
          <a:p>
            <a:pPr indent="457157"/>
            <a:r>
              <a:rPr lang="en-US" sz="1600">
                <a:latin typeface="Times New Roman" panose="02020603050405020304" pitchFamily="18" charset="0"/>
                <a:ea typeface="Times New Roman" panose="02020603050405020304" pitchFamily="18" charset="0"/>
              </a:rPr>
              <a:t>9. Spiritual Formation</a:t>
            </a:r>
          </a:p>
          <a:p>
            <a:pPr indent="457157"/>
            <a:r>
              <a:rPr lang="en-US">
                <a:latin typeface="Times New Roman" panose="02020603050405020304" pitchFamily="18" charset="0"/>
                <a:ea typeface="Times New Roman" panose="02020603050405020304" pitchFamily="18" charset="0"/>
              </a:rPr>
              <a:t> </a:t>
            </a:r>
          </a:p>
        </p:txBody>
      </p:sp>
      <p:sp>
        <p:nvSpPr>
          <p:cNvPr id="7" name="TextBox 6">
            <a:extLst>
              <a:ext uri="{FF2B5EF4-FFF2-40B4-BE49-F238E27FC236}">
                <a16:creationId xmlns:a16="http://schemas.microsoft.com/office/drawing/2014/main" id="{07D7D5A9-1D83-0177-DC53-A21DD68BBACE}"/>
              </a:ext>
            </a:extLst>
          </p:cNvPr>
          <p:cNvSpPr txBox="1"/>
          <p:nvPr/>
        </p:nvSpPr>
        <p:spPr>
          <a:xfrm>
            <a:off x="3147821" y="3837200"/>
            <a:ext cx="3458464" cy="3108543"/>
          </a:xfrm>
          <a:prstGeom prst="rect">
            <a:avLst/>
          </a:prstGeom>
          <a:noFill/>
          <a:ln w="25400">
            <a:solidFill>
              <a:schemeClr val="accent1"/>
            </a:solidFill>
          </a:ln>
        </p:spPr>
        <p:txBody>
          <a:bodyPr wrap="square" rtlCol="0">
            <a:spAutoFit/>
          </a:bodyPr>
          <a:lstStyle/>
          <a:p>
            <a:r>
              <a:rPr lang="en-US" sz="1400">
                <a:latin typeface="Times New Roman" panose="02020603050405020304" pitchFamily="18" charset="0"/>
                <a:ea typeface="Times New Roman" panose="02020603050405020304" pitchFamily="18" charset="0"/>
              </a:rPr>
              <a:t>High Scope focuses on </a:t>
            </a:r>
            <a:r>
              <a:rPr lang="en-US" sz="1400" i="1">
                <a:latin typeface="Times New Roman" panose="02020603050405020304" pitchFamily="18" charset="0"/>
                <a:ea typeface="Times New Roman" panose="02020603050405020304" pitchFamily="18" charset="0"/>
              </a:rPr>
              <a:t>active participatory learning</a:t>
            </a:r>
            <a:r>
              <a:rPr lang="en-US" sz="1400">
                <a:latin typeface="Times New Roman" panose="02020603050405020304" pitchFamily="18" charset="0"/>
                <a:ea typeface="Times New Roman" panose="02020603050405020304" pitchFamily="18" charset="0"/>
              </a:rPr>
              <a:t>.  Teachers work to foster student’s creativity, curiosity, confidence, independence, initiative, and persistence as they carry out their intentions, solve problems, and engage in a variety of active learning experiences. Worksheets are kept to a minimum as we believe the best learning takes place through experiences.  Open ended activities, where students have many choices and a wide variety of materials to choose from, are to be planned and carried out in our classrooms guiding children to problem solve and think independently.  </a:t>
            </a: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5</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2"/>
            <a:ext cx="7349843" cy="584775"/>
          </a:xfrm>
          <a:prstGeom prst="rect">
            <a:avLst/>
          </a:prstGeom>
          <a:noFill/>
        </p:spPr>
        <p:txBody>
          <a:bodyPr wrap="square">
            <a:spAutoFit/>
          </a:bodyPr>
          <a:lstStyle/>
          <a:p>
            <a:pPr algn="ctr"/>
            <a:r>
              <a:rPr lang="en-US" sz="3200"/>
              <a:t>Our Purpose and Curriculum Guidelines</a:t>
            </a:r>
          </a:p>
        </p:txBody>
      </p:sp>
      <p:sp>
        <p:nvSpPr>
          <p:cNvPr id="5" name="TextBox 4">
            <a:extLst>
              <a:ext uri="{FF2B5EF4-FFF2-40B4-BE49-F238E27FC236}">
                <a16:creationId xmlns:a16="http://schemas.microsoft.com/office/drawing/2014/main" id="{30251748-A334-9A54-CDC4-87EC78DB70C7}"/>
              </a:ext>
            </a:extLst>
          </p:cNvPr>
          <p:cNvSpPr txBox="1"/>
          <p:nvPr/>
        </p:nvSpPr>
        <p:spPr>
          <a:xfrm>
            <a:off x="251714" y="10203742"/>
            <a:ext cx="6354579" cy="1877437"/>
          </a:xfrm>
          <a:prstGeom prst="rect">
            <a:avLst/>
          </a:prstGeom>
          <a:noFill/>
          <a:ln w="25400">
            <a:solidFill>
              <a:schemeClr val="accent1"/>
            </a:solidFill>
          </a:ln>
        </p:spPr>
        <p:txBody>
          <a:bodyPr wrap="square" rtlCol="0">
            <a:spAutoFit/>
          </a:bodyPr>
          <a:lstStyle/>
          <a:p>
            <a:pPr algn="ctr"/>
            <a:r>
              <a:rPr lang="en-US" b="1"/>
              <a:t>Campus Visits</a:t>
            </a:r>
          </a:p>
          <a:p>
            <a:r>
              <a:rPr lang="en-US" sz="1400">
                <a:latin typeface="Times New Roman" panose="02020603050405020304" pitchFamily="18" charset="0"/>
                <a:ea typeface="Times New Roman" panose="02020603050405020304" pitchFamily="18" charset="0"/>
              </a:rPr>
              <a:t>We welcome visitors into our classrooms and enjoy sharing in special events, parties, and activities.  To ensure the safety of our children at all times, any parent or family member who wishes to participate in classroom activities must have a local background check on file (included in student’s back-to-school paperwork). Visitors must ALWAYS check in with the school office before going to a classroom.  The school administration may ask the visitor to shorten their stay if their visit becomes disruptive to the classroom.  </a:t>
            </a:r>
          </a:p>
        </p:txBody>
      </p:sp>
    </p:spTree>
    <p:extLst>
      <p:ext uri="{BB962C8B-B14F-4D97-AF65-F5344CB8AC3E}">
        <p14:creationId xmlns:p14="http://schemas.microsoft.com/office/powerpoint/2010/main" val="203721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08" y="1132050"/>
            <a:ext cx="6354579" cy="1600438"/>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St. Peter’s Preschool &amp; Kindergarten is a self-supporting, non-profit program. The annual tuition is divided into ten (10) equal monthly payments. Monthly payments remain the same regardless of number of attendance days each month. There will be no change in the monthly payment for school holidays, extended absences or vacations, or weather-related cancellations. </a:t>
            </a:r>
          </a:p>
          <a:p>
            <a:endParaRPr lang="en-US" sz="140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7D3836B-0154-AFB0-3FBC-32A5688621B8}"/>
              </a:ext>
            </a:extLst>
          </p:cNvPr>
          <p:cNvSpPr txBox="1"/>
          <p:nvPr/>
        </p:nvSpPr>
        <p:spPr>
          <a:xfrm>
            <a:off x="197117" y="2618314"/>
            <a:ext cx="3122700" cy="9022470"/>
          </a:xfrm>
          <a:prstGeom prst="rect">
            <a:avLst/>
          </a:prstGeom>
          <a:noFill/>
          <a:ln w="25400">
            <a:solidFill>
              <a:schemeClr val="accent1"/>
            </a:solidFill>
          </a:ln>
        </p:spPr>
        <p:txBody>
          <a:bodyPr wrap="square" rtlCol="0">
            <a:spAutoFit/>
          </a:bodyPr>
          <a:lstStyle/>
          <a:p>
            <a:pPr algn="just"/>
            <a:r>
              <a:rPr lang="en-US" sz="1400">
                <a:latin typeface="Times New Roman" panose="02020603050405020304" pitchFamily="18" charset="0"/>
                <a:ea typeface="Times New Roman" panose="02020603050405020304" pitchFamily="18" charset="0"/>
              </a:rPr>
              <a:t>There are </a:t>
            </a:r>
            <a:r>
              <a:rPr lang="en-US" sz="1400" b="1">
                <a:latin typeface="Times New Roman" panose="02020603050405020304" pitchFamily="18" charset="0"/>
                <a:ea typeface="Times New Roman" panose="02020603050405020304" pitchFamily="18" charset="0"/>
              </a:rPr>
              <a:t>three payment option</a:t>
            </a:r>
            <a:r>
              <a:rPr lang="en-US" sz="1400">
                <a:latin typeface="Times New Roman" panose="02020603050405020304" pitchFamily="18" charset="0"/>
                <a:ea typeface="Times New Roman" panose="02020603050405020304" pitchFamily="18" charset="0"/>
              </a:rPr>
              <a:t>s available for </a:t>
            </a:r>
            <a:r>
              <a:rPr lang="en-US" sz="1400" b="1">
                <a:latin typeface="Times New Roman" panose="02020603050405020304" pitchFamily="18" charset="0"/>
                <a:ea typeface="Times New Roman" panose="02020603050405020304" pitchFamily="18" charset="0"/>
              </a:rPr>
              <a:t>Tuition</a:t>
            </a:r>
            <a:r>
              <a:rPr lang="en-US" sz="1400">
                <a:latin typeface="Times New Roman" panose="02020603050405020304" pitchFamily="18" charset="0"/>
                <a:ea typeface="Times New Roman" panose="02020603050405020304" pitchFamily="18" charset="0"/>
              </a:rPr>
              <a:t>.  You may:</a:t>
            </a:r>
          </a:p>
          <a:p>
            <a:pPr marL="342874" indent="-342874">
              <a:lnSpc>
                <a:spcPct val="115000"/>
              </a:lnSpc>
              <a:buAutoNum type="arabicPeriod"/>
            </a:pPr>
            <a:r>
              <a:rPr lang="en-US" sz="1400">
                <a:latin typeface="Times New Roman" panose="02020603050405020304" pitchFamily="18" charset="0"/>
                <a:ea typeface="Calibri" panose="020F0502020204030204" pitchFamily="34" charset="0"/>
                <a:cs typeface="Times New Roman" panose="02020603050405020304" pitchFamily="18" charset="0"/>
              </a:rPr>
              <a:t>Pay your child’s tuition in full.  If full tuition is paid by August 10th, you will receive a 3% discount if paid by cash or check.  3% discount does not apply to scholarship recipients. </a:t>
            </a:r>
            <a:endParaRPr lang="en-US" sz="1400">
              <a:latin typeface="Calibri" panose="020F0502020204030204" pitchFamily="34" charset="0"/>
              <a:ea typeface="Calibri" panose="020F0502020204030204" pitchFamily="34" charset="0"/>
              <a:cs typeface="Times New Roman" panose="02020603050405020304" pitchFamily="18" charset="0"/>
            </a:endParaRPr>
          </a:p>
          <a:p>
            <a:pPr marL="342874" indent="-342874">
              <a:lnSpc>
                <a:spcPct val="115000"/>
              </a:lnSpc>
              <a:buAutoNum type="arabicPeriod"/>
            </a:pPr>
            <a:r>
              <a:rPr lang="en-US" sz="1400">
                <a:latin typeface="Times New Roman" panose="02020603050405020304" pitchFamily="18" charset="0"/>
                <a:ea typeface="Times New Roman" panose="02020603050405020304" pitchFamily="18" charset="0"/>
              </a:rPr>
              <a:t>Pay your child’s tuition in two half-payments.  Half of the annual tuition is due by August 10.  The remaining half is due January 10.  </a:t>
            </a:r>
          </a:p>
          <a:p>
            <a:pPr marL="342874" indent="-342874">
              <a:lnSpc>
                <a:spcPct val="115000"/>
              </a:lnSpc>
              <a:buAutoNum type="arabicPeriod"/>
            </a:pPr>
            <a:r>
              <a:rPr lang="en-US" sz="1400">
                <a:latin typeface="Times New Roman" panose="02020603050405020304" pitchFamily="18" charset="0"/>
                <a:ea typeface="Times New Roman" panose="02020603050405020304" pitchFamily="18" charset="0"/>
              </a:rPr>
              <a:t>Pay your child’s tuition monthly via Tuition Express.  These payments will be divided into 10 monthly installments, beginning August 1 and ending May 1.</a:t>
            </a:r>
          </a:p>
          <a:p>
            <a:pPr marL="285729" indent="-285729">
              <a:lnSpc>
                <a:spcPct val="115000"/>
              </a:lnSpc>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A charge will be levied for payments returned by the bank.</a:t>
            </a:r>
          </a:p>
          <a:p>
            <a:pPr marL="285729" indent="-285729">
              <a:lnSpc>
                <a:spcPct val="115000"/>
              </a:lnSpc>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A charge will be levied for past due tuition payment of $30 every 5 days past due.</a:t>
            </a:r>
          </a:p>
          <a:p>
            <a:pPr marL="285729" indent="-285729">
              <a:lnSpc>
                <a:spcPct val="115000"/>
              </a:lnSpc>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Cash, check, or money order are all acceptable forms of payment. We do not accept credit card payments. </a:t>
            </a:r>
          </a:p>
          <a:p>
            <a:pPr marL="914332" algn="just"/>
            <a:r>
              <a:rPr lang="en-US" sz="1400">
                <a:latin typeface="Times New Roman" panose="02020603050405020304" pitchFamily="18" charset="0"/>
                <a:ea typeface="Times New Roman" panose="02020603050405020304" pitchFamily="18" charset="0"/>
              </a:rPr>
              <a:t> </a:t>
            </a:r>
          </a:p>
          <a:p>
            <a:pPr algn="just"/>
            <a:r>
              <a:rPr lang="en-US" sz="1400">
                <a:latin typeface="Times New Roman" panose="02020603050405020304" pitchFamily="18" charset="0"/>
                <a:ea typeface="Times New Roman" panose="02020603050405020304" pitchFamily="18" charset="0"/>
              </a:rPr>
              <a:t>The School reserves the right to request the withdrawal of a child for non-payment of tuition or other fees in a timely manner. </a:t>
            </a:r>
          </a:p>
          <a:p>
            <a:pPr algn="just"/>
            <a:r>
              <a:rPr lang="en-US" sz="1400">
                <a:latin typeface="Times New Roman" panose="02020603050405020304" pitchFamily="18" charset="0"/>
                <a:ea typeface="Times New Roman" panose="02020603050405020304" pitchFamily="18" charset="0"/>
              </a:rPr>
              <a:t>A </a:t>
            </a:r>
            <a:r>
              <a:rPr lang="en-US" sz="1400" b="1">
                <a:latin typeface="Times New Roman" panose="02020603050405020304" pitchFamily="18" charset="0"/>
                <a:ea typeface="Times New Roman" panose="02020603050405020304" pitchFamily="18" charset="0"/>
              </a:rPr>
              <a:t>Pro-Ration Policies Schedule</a:t>
            </a:r>
            <a:r>
              <a:rPr lang="en-US" sz="1400">
                <a:latin typeface="Times New Roman" panose="02020603050405020304" pitchFamily="18" charset="0"/>
                <a:ea typeface="Times New Roman" panose="02020603050405020304" pitchFamily="18" charset="0"/>
              </a:rPr>
              <a:t> will be in effect for students enrolling at any time during the school year.		  </a:t>
            </a:r>
          </a:p>
          <a:p>
            <a:pPr algn="just"/>
            <a:r>
              <a:rPr lang="en-US" sz="1400" i="1" u="sng">
                <a:latin typeface="Times New Roman" panose="02020603050405020304" pitchFamily="18" charset="0"/>
                <a:ea typeface="Times New Roman" panose="02020603050405020304" pitchFamily="18" charset="0"/>
              </a:rPr>
              <a:t>Please Note: A student will not be allowed to attend class if the balance on the account is more than 15 days past due.</a:t>
            </a:r>
            <a:endParaRPr lang="en-US" sz="1400">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07D7D5A9-1D83-0177-DC53-A21DD68BBACE}"/>
              </a:ext>
            </a:extLst>
          </p:cNvPr>
          <p:cNvSpPr txBox="1"/>
          <p:nvPr/>
        </p:nvSpPr>
        <p:spPr>
          <a:xfrm>
            <a:off x="3428999" y="2637377"/>
            <a:ext cx="3231879" cy="3385542"/>
          </a:xfrm>
          <a:prstGeom prst="rect">
            <a:avLst/>
          </a:prstGeom>
          <a:noFill/>
          <a:ln w="25400">
            <a:solidFill>
              <a:schemeClr val="accent1"/>
            </a:solidFill>
          </a:ln>
        </p:spPr>
        <p:txBody>
          <a:bodyPr wrap="square" rtlCol="0">
            <a:spAutoFit/>
          </a:bodyPr>
          <a:lstStyle/>
          <a:p>
            <a:pPr algn="ctr"/>
            <a:r>
              <a:rPr lang="en-US" b="1"/>
              <a:t>Fees</a:t>
            </a:r>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The </a:t>
            </a:r>
            <a:r>
              <a:rPr lang="en-US" sz="1400" b="1">
                <a:latin typeface="Times New Roman" panose="02020603050405020304" pitchFamily="18" charset="0"/>
                <a:ea typeface="Times New Roman" panose="02020603050405020304" pitchFamily="18" charset="0"/>
              </a:rPr>
              <a:t>Registration Fee</a:t>
            </a:r>
            <a:r>
              <a:rPr lang="en-US" sz="1400">
                <a:latin typeface="Times New Roman" panose="02020603050405020304" pitchFamily="18" charset="0"/>
                <a:ea typeface="Times New Roman" panose="02020603050405020304" pitchFamily="18" charset="0"/>
              </a:rPr>
              <a:t> covers costs incurred in record keeping, postage, newsletters, telephone, advertising, insurance, printing and equipment maintenance throughout the year.</a:t>
            </a:r>
          </a:p>
          <a:p>
            <a:r>
              <a:rPr lang="en-US" sz="1400">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The </a:t>
            </a:r>
            <a:r>
              <a:rPr lang="en-US" sz="1400" b="1">
                <a:latin typeface="Times New Roman" panose="02020603050405020304" pitchFamily="18" charset="0"/>
                <a:ea typeface="Times New Roman" panose="02020603050405020304" pitchFamily="18" charset="0"/>
              </a:rPr>
              <a:t>Activity Fee</a:t>
            </a:r>
            <a:r>
              <a:rPr lang="en-US" sz="1400">
                <a:latin typeface="Times New Roman" panose="02020603050405020304" pitchFamily="18" charset="0"/>
                <a:ea typeface="Times New Roman" panose="02020603050405020304" pitchFamily="18" charset="0"/>
              </a:rPr>
              <a:t> provides art supplies, project materials, and in-house field trip expenses for each child. </a:t>
            </a:r>
          </a:p>
          <a:p>
            <a:r>
              <a:rPr lang="en-US" sz="1400">
                <a:latin typeface="Times New Roman" panose="02020603050405020304" pitchFamily="18" charset="0"/>
                <a:ea typeface="Times New Roman" panose="02020603050405020304" pitchFamily="18" charset="0"/>
              </a:rPr>
              <a:t> </a:t>
            </a:r>
          </a:p>
          <a:p>
            <a:r>
              <a:rPr lang="en-US" sz="1400">
                <a:latin typeface="Times New Roman" panose="02020603050405020304" pitchFamily="18" charset="0"/>
                <a:ea typeface="Times New Roman" panose="02020603050405020304" pitchFamily="18" charset="0"/>
              </a:rPr>
              <a:t>A </a:t>
            </a:r>
            <a:r>
              <a:rPr lang="en-US" sz="1400" b="1">
                <a:latin typeface="Times New Roman" panose="02020603050405020304" pitchFamily="18" charset="0"/>
                <a:ea typeface="Times New Roman" panose="02020603050405020304" pitchFamily="18" charset="0"/>
              </a:rPr>
              <a:t>Late Fee </a:t>
            </a:r>
            <a:r>
              <a:rPr lang="en-US" sz="1400">
                <a:latin typeface="Times New Roman" panose="02020603050405020304" pitchFamily="18" charset="0"/>
                <a:ea typeface="Times New Roman" panose="02020603050405020304" pitchFamily="18" charset="0"/>
              </a:rPr>
              <a:t>is charged to families who are late picking up their student from any of our programs.  The charge is $10 per quarter hour.</a:t>
            </a: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6</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3"/>
            <a:ext cx="7349843" cy="584775"/>
          </a:xfrm>
          <a:prstGeom prst="rect">
            <a:avLst/>
          </a:prstGeom>
          <a:noFill/>
        </p:spPr>
        <p:txBody>
          <a:bodyPr wrap="square">
            <a:spAutoFit/>
          </a:bodyPr>
          <a:lstStyle/>
          <a:p>
            <a:pPr algn="ctr"/>
            <a:r>
              <a:rPr lang="en-US" sz="3200"/>
              <a:t>Financial Obligations &amp; Policies</a:t>
            </a:r>
          </a:p>
        </p:txBody>
      </p:sp>
      <p:sp>
        <p:nvSpPr>
          <p:cNvPr id="5" name="TextBox 4">
            <a:extLst>
              <a:ext uri="{FF2B5EF4-FFF2-40B4-BE49-F238E27FC236}">
                <a16:creationId xmlns:a16="http://schemas.microsoft.com/office/drawing/2014/main" id="{30251748-A334-9A54-CDC4-87EC78DB70C7}"/>
              </a:ext>
            </a:extLst>
          </p:cNvPr>
          <p:cNvSpPr txBox="1"/>
          <p:nvPr/>
        </p:nvSpPr>
        <p:spPr>
          <a:xfrm>
            <a:off x="3428999" y="6277306"/>
            <a:ext cx="3231880" cy="2523768"/>
          </a:xfrm>
          <a:prstGeom prst="rect">
            <a:avLst/>
          </a:prstGeom>
          <a:noFill/>
          <a:ln w="25400">
            <a:solidFill>
              <a:schemeClr val="accent1"/>
            </a:solidFill>
          </a:ln>
        </p:spPr>
        <p:txBody>
          <a:bodyPr wrap="square" rtlCol="0">
            <a:spAutoFit/>
          </a:bodyPr>
          <a:lstStyle/>
          <a:p>
            <a:pPr algn="ctr"/>
            <a:r>
              <a:rPr lang="en-US" b="1"/>
              <a:t>In-House Scholarship</a:t>
            </a:r>
          </a:p>
          <a:p>
            <a:r>
              <a:rPr lang="en-US" sz="1400">
                <a:latin typeface="Times New Roman" panose="02020603050405020304" pitchFamily="18" charset="0"/>
                <a:ea typeface="Times New Roman" panose="02020603050405020304" pitchFamily="18" charset="0"/>
              </a:rPr>
              <a:t>Our Scholarship Program assists students enrolled at St. Peter’s needing financial aid through a scholarship system funded by St. Peter’s Church, our School and private donations. Funds are awarded on a sliding scale basis and are limited to “first come first serve” if funds are available.  Please inquire in the school office for an application or to donate to our scholarship program.</a:t>
            </a:r>
          </a:p>
        </p:txBody>
      </p:sp>
      <p:sp>
        <p:nvSpPr>
          <p:cNvPr id="9" name="TextBox 8">
            <a:extLst>
              <a:ext uri="{FF2B5EF4-FFF2-40B4-BE49-F238E27FC236}">
                <a16:creationId xmlns:a16="http://schemas.microsoft.com/office/drawing/2014/main" id="{F9B8CCAE-DE33-3034-549D-E65CA86372E3}"/>
              </a:ext>
            </a:extLst>
          </p:cNvPr>
          <p:cNvSpPr txBox="1"/>
          <p:nvPr/>
        </p:nvSpPr>
        <p:spPr>
          <a:xfrm>
            <a:off x="3429004" y="9055461"/>
            <a:ext cx="3231879" cy="2585323"/>
          </a:xfrm>
          <a:prstGeom prst="rect">
            <a:avLst/>
          </a:prstGeom>
          <a:noFill/>
          <a:ln w="25400">
            <a:solidFill>
              <a:schemeClr val="accent1"/>
            </a:solidFill>
          </a:ln>
        </p:spPr>
        <p:txBody>
          <a:bodyPr wrap="square" rtlCol="0">
            <a:spAutoFit/>
          </a:bodyPr>
          <a:lstStyle/>
          <a:p>
            <a:pPr algn="ctr"/>
            <a:r>
              <a:rPr lang="en-US" b="1"/>
              <a:t>Withdrawal</a:t>
            </a:r>
          </a:p>
          <a:p>
            <a:pPr algn="just"/>
            <a:r>
              <a:rPr lang="en-US" sz="1400">
                <a:latin typeface="Times New Roman" panose="02020603050405020304" pitchFamily="18" charset="0"/>
                <a:ea typeface="Times New Roman" panose="02020603050405020304" pitchFamily="18" charset="0"/>
              </a:rPr>
              <a:t>If for any reason parents wish to withdraw their child from our school, notification to the office must be in writing </a:t>
            </a:r>
            <a:r>
              <a:rPr lang="en-US" sz="1400" b="1">
                <a:latin typeface="Times New Roman" panose="02020603050405020304" pitchFamily="18" charset="0"/>
                <a:ea typeface="Times New Roman" panose="02020603050405020304" pitchFamily="18" charset="0"/>
              </a:rPr>
              <a:t>two weeks </a:t>
            </a:r>
            <a:r>
              <a:rPr lang="en-US" sz="1400" b="1" u="sng">
                <a:latin typeface="Times New Roman" panose="02020603050405020304" pitchFamily="18" charset="0"/>
                <a:ea typeface="Times New Roman" panose="02020603050405020304" pitchFamily="18" charset="0"/>
              </a:rPr>
              <a:t>prior</a:t>
            </a:r>
            <a:r>
              <a:rPr lang="en-US" sz="1400">
                <a:latin typeface="Times New Roman" panose="02020603050405020304" pitchFamily="18" charset="0"/>
                <a:ea typeface="Times New Roman" panose="02020603050405020304" pitchFamily="18" charset="0"/>
              </a:rPr>
              <a:t> to the date of withdrawal.  No refund of tuition will be given for the current month.  Parents will be responsible for tuition through this two-week period.  Registration and Activity Fees are non-refundable.</a:t>
            </a:r>
          </a:p>
          <a:p>
            <a:pPr algn="ctr"/>
            <a:r>
              <a:rPr lang="en-US" b="1">
                <a:latin typeface="Times New Roman" panose="02020603050405020304" pitchFamily="18" charset="0"/>
                <a:ea typeface="Times New Roman" panose="02020603050405020304" pitchFamily="18" charset="0"/>
              </a:rPr>
              <a:t> </a:t>
            </a:r>
            <a:endParaRPr lang="en-US">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783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1" y="1153475"/>
            <a:ext cx="6354579" cy="2246769"/>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St. Peter’s Preschool &amp; Kindergarten reserves the right to send a child home if it is determined by the teacher or Director that the child presents a health hazard in the class. If a child becomes ill during the school hours, the child will be separated from the class until a parent can be contacted and the child picked up. The health and safety of your child is our primary concern. We rely on parental cooperation to help prevent the spreading of communicable disease throughout our program. If your child has persistent allergies, a doctor’s note stating that the child ‘s condition is NOT contagious is required. </a:t>
            </a:r>
          </a:p>
          <a:p>
            <a:endParaRPr lang="en-US" sz="140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7D3836B-0154-AFB0-3FBC-32A5688621B8}"/>
              </a:ext>
            </a:extLst>
          </p:cNvPr>
          <p:cNvSpPr txBox="1"/>
          <p:nvPr/>
        </p:nvSpPr>
        <p:spPr>
          <a:xfrm>
            <a:off x="224417" y="3331194"/>
            <a:ext cx="6381873" cy="3447098"/>
          </a:xfrm>
          <a:prstGeom prst="rect">
            <a:avLst/>
          </a:prstGeom>
          <a:noFill/>
          <a:ln w="25400">
            <a:solidFill>
              <a:schemeClr val="accent1"/>
            </a:solidFill>
          </a:ln>
        </p:spPr>
        <p:txBody>
          <a:bodyPr wrap="square" rtlCol="0">
            <a:spAutoFit/>
          </a:bodyPr>
          <a:lstStyle/>
          <a:p>
            <a:pPr algn="just"/>
            <a:r>
              <a:rPr lang="en-US" b="1">
                <a:latin typeface="Times New Roman" panose="02020603050405020304" pitchFamily="18" charset="0"/>
                <a:ea typeface="Times New Roman" panose="02020603050405020304" pitchFamily="18" charset="0"/>
              </a:rPr>
              <a:t>Children are required to stay home if they display any of the following symptoms:</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a fever of 100.2 (Child must be fever-free WITHOUT the use of fever-reducing medications for 24 hours BEFORE returning to school.)</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a heavy cold or constant cough that is less than 3 days old</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heavy nasal discharge </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had nausea, vomiting or diarrhea in the past 24 hours</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any unidentified skin rash on face or body</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a sore throat</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any inflammation and/or discharge from the eyes</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been diagnosed with anything contagious (covid, flu, pink eye, chicken pox, hand, foot, and mouth disease, measles, mumps, head lice, strep throat, impetigo, fifth’s disease, etc.) until treatment has begun and the child is no longer contagious to others.  A doctor’s note may be required.  </a:t>
            </a:r>
          </a:p>
          <a:p>
            <a:pPr marL="342874" indent="-342874" algn="just">
              <a:buFont typeface="Symbol" panose="05050102010706020507" pitchFamily="18" charset="2"/>
              <a:buChar char=""/>
              <a:tabLst>
                <a:tab pos="457166" algn="l"/>
              </a:tabLst>
            </a:pPr>
            <a:r>
              <a:rPr lang="en-US" sz="1400">
                <a:latin typeface="Times New Roman" panose="02020603050405020304" pitchFamily="18" charset="0"/>
                <a:ea typeface="Times New Roman" panose="02020603050405020304" pitchFamily="18" charset="0"/>
              </a:rPr>
              <a:t>Begun antibiotic treatment within the past 48 hours </a:t>
            </a: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7</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3"/>
            <a:ext cx="7349843" cy="584775"/>
          </a:xfrm>
          <a:prstGeom prst="rect">
            <a:avLst/>
          </a:prstGeom>
          <a:noFill/>
        </p:spPr>
        <p:txBody>
          <a:bodyPr wrap="square">
            <a:spAutoFit/>
          </a:bodyPr>
          <a:lstStyle/>
          <a:p>
            <a:pPr algn="ctr"/>
            <a:r>
              <a:rPr lang="en-US" sz="3200"/>
              <a:t>Health Protocols</a:t>
            </a:r>
          </a:p>
        </p:txBody>
      </p:sp>
      <p:sp>
        <p:nvSpPr>
          <p:cNvPr id="5" name="TextBox 4">
            <a:extLst>
              <a:ext uri="{FF2B5EF4-FFF2-40B4-BE49-F238E27FC236}">
                <a16:creationId xmlns:a16="http://schemas.microsoft.com/office/drawing/2014/main" id="{30251748-A334-9A54-CDC4-87EC78DB70C7}"/>
              </a:ext>
            </a:extLst>
          </p:cNvPr>
          <p:cNvSpPr txBox="1"/>
          <p:nvPr/>
        </p:nvSpPr>
        <p:spPr>
          <a:xfrm>
            <a:off x="224422" y="6991247"/>
            <a:ext cx="2993313" cy="4524315"/>
          </a:xfrm>
          <a:prstGeom prst="rect">
            <a:avLst/>
          </a:prstGeom>
          <a:noFill/>
          <a:ln w="25400">
            <a:solidFill>
              <a:schemeClr val="accent1"/>
            </a:solidFill>
          </a:ln>
        </p:spPr>
        <p:txBody>
          <a:bodyPr wrap="square" rtlCol="0">
            <a:spAutoFit/>
          </a:bodyPr>
          <a:lstStyle/>
          <a:p>
            <a:pPr algn="ctr"/>
            <a:r>
              <a:rPr lang="en-US" b="1"/>
              <a:t>Immunizations</a:t>
            </a:r>
          </a:p>
          <a:p>
            <a:r>
              <a:rPr lang="en-US" sz="1400">
                <a:latin typeface="Times New Roman" panose="02020603050405020304" pitchFamily="18" charset="0"/>
                <a:ea typeface="Times New Roman" panose="02020603050405020304" pitchFamily="18" charset="0"/>
              </a:rPr>
              <a:t>All children who attend Florida schools (public or private) are required to be immunized in order to protect themselves and other children from potentially harmful vaccine-preventable diseases in accordance with Chapter 1003.22(4), Florida Statutes (FS), and Chapter 64D-3.046, Florida Administrative Code (FAC).  We are also required to obtain a Student Health Examination Form (DH 3040) for all students.  Both forms can be obtained by your pediatrician.  Parents have the responsibility to update expired forms.  Failure to obtain these required forms within 30 days of enrollment will result in immediate dismissal from the program</a:t>
            </a:r>
            <a:r>
              <a:rPr lang="en-US">
                <a:latin typeface="Times New Roman" panose="02020603050405020304" pitchFamily="18" charset="0"/>
                <a:ea typeface="Times New Roman" panose="02020603050405020304" pitchFamily="18" charset="0"/>
              </a:rPr>
              <a:t>.  </a:t>
            </a:r>
          </a:p>
        </p:txBody>
      </p:sp>
      <p:sp>
        <p:nvSpPr>
          <p:cNvPr id="9" name="TextBox 8">
            <a:extLst>
              <a:ext uri="{FF2B5EF4-FFF2-40B4-BE49-F238E27FC236}">
                <a16:creationId xmlns:a16="http://schemas.microsoft.com/office/drawing/2014/main" id="{F9B8CCAE-DE33-3034-549D-E65CA86372E3}"/>
              </a:ext>
            </a:extLst>
          </p:cNvPr>
          <p:cNvSpPr txBox="1"/>
          <p:nvPr/>
        </p:nvSpPr>
        <p:spPr>
          <a:xfrm>
            <a:off x="3374415" y="6991249"/>
            <a:ext cx="3231879" cy="4370427"/>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Medicine</a:t>
            </a:r>
          </a:p>
          <a:p>
            <a:r>
              <a:rPr lang="en-US" sz="1400">
                <a:latin typeface="Times New Roman" panose="02020603050405020304" pitchFamily="18" charset="0"/>
                <a:ea typeface="Times New Roman" panose="02020603050405020304" pitchFamily="18" charset="0"/>
              </a:rPr>
              <a:t>Medication is not dispensed to students, as this is a half day program, unless it is medication prescribed for a life-threatening condition.  EpiPens and inhalers must be sent to school in original packaging, clearly marked with child’s name and dosage. These will be stored in the individual student’s classroom. These items will be used in emergency situations where the teacher or staff feel a child is exhibiting life threatening symptoms. If a child needs any other type of medication during our school hours, a parent may come up to the school to administer the medication.  School staff will not administer any medication.  </a:t>
            </a:r>
          </a:p>
          <a:p>
            <a:pPr algn="ctr"/>
            <a:r>
              <a:rPr lang="en-US" b="1">
                <a:latin typeface="Times New Roman" panose="02020603050405020304" pitchFamily="18" charset="0"/>
                <a:ea typeface="Times New Roman" panose="02020603050405020304" pitchFamily="18" charset="0"/>
              </a:rPr>
              <a:t> </a:t>
            </a:r>
          </a:p>
          <a:p>
            <a:pPr algn="ctr"/>
            <a:endParaRPr lang="en-US">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1401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04" y="1185650"/>
            <a:ext cx="6354579" cy="375487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SPLM reserves the right to cancel school should a health, safety or weather emergency arise. We follow Seminole County Public Schools (SCPS) in cases of public emergencies. As a school wide safety procedure, all classroom doors will remain locked during the times when students and staff are on campus. </a:t>
            </a:r>
            <a:r>
              <a:rPr lang="en-US" sz="1400" b="1">
                <a:latin typeface="Times New Roman" panose="02020603050405020304" pitchFamily="18" charset="0"/>
                <a:ea typeface="Times New Roman" panose="02020603050405020304" pitchFamily="18" charset="0"/>
              </a:rPr>
              <a:t>Please do not knock-on classroom doors, as teachers have been instructed not to open the doors. </a:t>
            </a:r>
            <a:r>
              <a:rPr lang="en-US" sz="1400">
                <a:latin typeface="Times New Roman" panose="02020603050405020304" pitchFamily="18" charset="0"/>
                <a:ea typeface="Times New Roman" panose="02020603050405020304" pitchFamily="18" charset="0"/>
              </a:rPr>
              <a:t>All school visitors will be required to check in at the school office and will be escorted to their destination. Our church and school campus is covered by a surveillance system which is monitored by staff throughout the day. </a:t>
            </a:r>
          </a:p>
          <a:p>
            <a:endParaRPr lang="en-US" sz="1400">
              <a:latin typeface="Times New Roman" panose="02020603050405020304" pitchFamily="18" charset="0"/>
              <a:ea typeface="Times New Roman" panose="02020603050405020304" pitchFamily="18" charset="0"/>
            </a:endParaRPr>
          </a:p>
          <a:p>
            <a:r>
              <a:rPr lang="en-US" sz="1400">
                <a:latin typeface="Times New Roman" panose="02020603050405020304" pitchFamily="18" charset="0"/>
                <a:ea typeface="Times New Roman" panose="02020603050405020304" pitchFamily="18" charset="0"/>
              </a:rPr>
              <a:t>Children are ONLY to be released to those who have been authorized by their parent.  Any person who is authorized to pick up a child, but unknown to the school staff, will be required to produce a photo ID to verify their identification.  If an adult tries to pick up a child and they are not listed on the child’s authorized list, the child will not be released.  </a:t>
            </a: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7D3836B-0154-AFB0-3FBC-32A5688621B8}"/>
              </a:ext>
            </a:extLst>
          </p:cNvPr>
          <p:cNvSpPr txBox="1"/>
          <p:nvPr/>
        </p:nvSpPr>
        <p:spPr>
          <a:xfrm>
            <a:off x="251717" y="4558955"/>
            <a:ext cx="3392241" cy="2523768"/>
          </a:xfrm>
          <a:prstGeom prst="rect">
            <a:avLst/>
          </a:prstGeom>
          <a:noFill/>
          <a:ln w="25400">
            <a:solidFill>
              <a:schemeClr val="accent1"/>
            </a:solidFill>
          </a:ln>
        </p:spPr>
        <p:txBody>
          <a:bodyPr wrap="square" rtlCol="0">
            <a:spAutoFit/>
          </a:bodyPr>
          <a:lstStyle/>
          <a:p>
            <a:pPr algn="ctr"/>
            <a:r>
              <a:rPr lang="en-US" b="1">
                <a:latin typeface="Times New Roman" panose="02020603050405020304" pitchFamily="18" charset="0"/>
                <a:ea typeface="Times New Roman" panose="02020603050405020304" pitchFamily="18" charset="0"/>
              </a:rPr>
              <a:t>Fire &amp; Inclement Weather Drills</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Procedures are relayed to teachers and acted upon when necessary</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Fire / emergency drills are conducted on a monthly basis</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Exit procedures and routes are posted in each classroom</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These skills are designed to prepare students to the best of our ability while maintaining a strong sense of safety and trust. </a:t>
            </a: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8</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3"/>
            <a:ext cx="7349843" cy="584775"/>
          </a:xfrm>
          <a:prstGeom prst="rect">
            <a:avLst/>
          </a:prstGeom>
          <a:noFill/>
        </p:spPr>
        <p:txBody>
          <a:bodyPr wrap="square">
            <a:spAutoFit/>
          </a:bodyPr>
          <a:lstStyle/>
          <a:p>
            <a:pPr algn="ctr"/>
            <a:r>
              <a:rPr lang="en-US" sz="3200"/>
              <a:t>Safety Protocols</a:t>
            </a:r>
          </a:p>
        </p:txBody>
      </p:sp>
      <p:sp>
        <p:nvSpPr>
          <p:cNvPr id="5" name="TextBox 4">
            <a:extLst>
              <a:ext uri="{FF2B5EF4-FFF2-40B4-BE49-F238E27FC236}">
                <a16:creationId xmlns:a16="http://schemas.microsoft.com/office/drawing/2014/main" id="{30251748-A334-9A54-CDC4-87EC78DB70C7}"/>
              </a:ext>
            </a:extLst>
          </p:cNvPr>
          <p:cNvSpPr txBox="1"/>
          <p:nvPr/>
        </p:nvSpPr>
        <p:spPr>
          <a:xfrm>
            <a:off x="251717" y="7252000"/>
            <a:ext cx="3392241" cy="4308872"/>
          </a:xfrm>
          <a:prstGeom prst="rect">
            <a:avLst/>
          </a:prstGeom>
          <a:noFill/>
          <a:ln w="25400">
            <a:solidFill>
              <a:schemeClr val="accent1"/>
            </a:solidFill>
          </a:ln>
        </p:spPr>
        <p:txBody>
          <a:bodyPr wrap="square" rtlCol="0">
            <a:spAutoFit/>
          </a:bodyPr>
          <a:lstStyle/>
          <a:p>
            <a:pPr algn="ctr"/>
            <a:r>
              <a:rPr lang="en-US" b="1"/>
              <a:t>Lockdown Policy</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There will be no access in or out of any buildings on campus</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Staff will always remain with the students</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Classroom teachers will maintain possession of student’s emergency contact information</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If a situation arises in which it is necessary to leave the classroom, staff will follow the drill procedures as practiced</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Communication will be sent to parents as it is available</a:t>
            </a: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Parents, DO NOT arrive on site to pick up your child during a lock down, as no one will be allowed to enter or leave the buildings. </a:t>
            </a:r>
          </a:p>
          <a:p>
            <a:pPr marL="285729" indent="-285729">
              <a:buFont typeface="Arial" panose="020B0604020202020204" pitchFamily="34" charset="0"/>
              <a:buChar char="•"/>
            </a:pPr>
            <a:endParaRPr lang="en-US">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F9B8CCAE-DE33-3034-549D-E65CA86372E3}"/>
              </a:ext>
            </a:extLst>
          </p:cNvPr>
          <p:cNvSpPr txBox="1"/>
          <p:nvPr/>
        </p:nvSpPr>
        <p:spPr>
          <a:xfrm>
            <a:off x="3766784" y="4558961"/>
            <a:ext cx="2839507" cy="7048083"/>
          </a:xfrm>
          <a:prstGeom prst="rect">
            <a:avLst/>
          </a:prstGeom>
          <a:noFill/>
          <a:ln w="25400">
            <a:solidFill>
              <a:schemeClr val="accent1"/>
            </a:solidFill>
          </a:ln>
        </p:spPr>
        <p:txBody>
          <a:bodyPr wrap="square" rtlCol="0">
            <a:spAutoFit/>
          </a:bodyPr>
          <a:lstStyle/>
          <a:p>
            <a:pPr algn="ctr"/>
            <a:r>
              <a:rPr lang="en-US" b="1"/>
              <a:t>In the event of an Accident</a:t>
            </a:r>
          </a:p>
          <a:p>
            <a:pPr marL="285729" indent="-285729">
              <a:buFont typeface="Arial" panose="020B0604020202020204" pitchFamily="34" charset="0"/>
              <a:buChar char="•"/>
            </a:pPr>
            <a:r>
              <a:rPr lang="en-US" sz="1400" b="1">
                <a:latin typeface="Times New Roman" panose="02020603050405020304" pitchFamily="18" charset="0"/>
                <a:ea typeface="Times New Roman" panose="02020603050405020304" pitchFamily="18" charset="0"/>
              </a:rPr>
              <a:t>Plan 1</a:t>
            </a:r>
            <a:r>
              <a:rPr lang="en-US" sz="1400">
                <a:latin typeface="Times New Roman" panose="02020603050405020304" pitchFamily="18" charset="0"/>
                <a:ea typeface="Times New Roman" panose="02020603050405020304" pitchFamily="18" charset="0"/>
              </a:rPr>
              <a:t>- If your child has a minor accident, staff will take whatever action is necessary to comfort the child, such as wash the wound, apply a bandage or ice, and give a hug.</a:t>
            </a:r>
          </a:p>
          <a:p>
            <a:pPr marL="285729" indent="-285729">
              <a:buFont typeface="Arial" panose="020B0604020202020204" pitchFamily="34" charset="0"/>
              <a:buChar char="•"/>
            </a:pPr>
            <a:r>
              <a:rPr lang="en-US" sz="1400" b="1">
                <a:latin typeface="Times New Roman" panose="02020603050405020304" pitchFamily="18" charset="0"/>
                <a:ea typeface="Times New Roman" panose="02020603050405020304" pitchFamily="18" charset="0"/>
              </a:rPr>
              <a:t>Plan 2</a:t>
            </a:r>
            <a:r>
              <a:rPr lang="en-US" sz="1400">
                <a:latin typeface="Times New Roman" panose="02020603050405020304" pitchFamily="18" charset="0"/>
                <a:ea typeface="Times New Roman" panose="02020603050405020304" pitchFamily="18" charset="0"/>
              </a:rPr>
              <a:t>- If the child has an accident that produces an injury requiring professional care (i.e., large bumps, head injuries, uncontrollable nose bleeds, cuts that may require stitches or possible fractures), the parents, guardian, or parental designated emergency person will be called immediately.</a:t>
            </a:r>
          </a:p>
          <a:p>
            <a:pPr marL="285729" indent="-285729">
              <a:buFont typeface="Arial" panose="020B0604020202020204" pitchFamily="34" charset="0"/>
              <a:buChar char="•"/>
            </a:pPr>
            <a:r>
              <a:rPr lang="en-US" sz="1400" b="1">
                <a:latin typeface="Times New Roman" panose="02020603050405020304" pitchFamily="18" charset="0"/>
                <a:ea typeface="Times New Roman" panose="02020603050405020304" pitchFamily="18" charset="0"/>
              </a:rPr>
              <a:t>Plan 3</a:t>
            </a:r>
            <a:r>
              <a:rPr lang="en-US" sz="1400">
                <a:latin typeface="Times New Roman" panose="02020603050405020304" pitchFamily="18" charset="0"/>
                <a:ea typeface="Times New Roman" panose="02020603050405020304" pitchFamily="18" charset="0"/>
              </a:rPr>
              <a:t>- In emergency situations, 911 will be called. This will occur prior to notifying the parents.</a:t>
            </a:r>
          </a:p>
          <a:p>
            <a:pPr marL="285729" indent="-285729">
              <a:buFont typeface="Arial" panose="020B0604020202020204" pitchFamily="34" charset="0"/>
              <a:buChar char="•"/>
            </a:pPr>
            <a:endParaRPr lang="en-US" sz="1400">
              <a:latin typeface="Times New Roman" panose="02020603050405020304" pitchFamily="18" charset="0"/>
              <a:ea typeface="Times New Roman" panose="02020603050405020304" pitchFamily="18" charset="0"/>
            </a:endParaRPr>
          </a:p>
          <a:p>
            <a:pPr marL="285729" indent="-285729">
              <a:buFont typeface="Arial" panose="020B0604020202020204" pitchFamily="34" charset="0"/>
              <a:buChar char="•"/>
            </a:pPr>
            <a:r>
              <a:rPr lang="en-US" sz="1400">
                <a:latin typeface="Times New Roman" panose="02020603050405020304" pitchFamily="18" charset="0"/>
                <a:ea typeface="Times New Roman" panose="02020603050405020304" pitchFamily="18" charset="0"/>
              </a:rPr>
              <a:t>The blue emergency treatment cards and medical release forms must be complete and submitted before the first day of school. These forms allow local emergency rescue personnel to treat  a child.  Teachers will always carry the blue emergency forms with them during school hours. </a:t>
            </a:r>
          </a:p>
        </p:txBody>
      </p:sp>
    </p:spTree>
    <p:extLst>
      <p:ext uri="{BB962C8B-B14F-4D97-AF65-F5344CB8AC3E}">
        <p14:creationId xmlns:p14="http://schemas.microsoft.com/office/powerpoint/2010/main" val="421860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93870E3C-2F95-632F-2D0E-3EF9AA38AED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78" y="0"/>
            <a:ext cx="1119457" cy="940520"/>
          </a:xfrm>
          <a:prstGeom prst="rect">
            <a:avLst/>
          </a:prstGeom>
          <a:noFill/>
        </p:spPr>
      </p:pic>
      <p:sp>
        <p:nvSpPr>
          <p:cNvPr id="3" name="TextBox 2">
            <a:extLst>
              <a:ext uri="{FF2B5EF4-FFF2-40B4-BE49-F238E27FC236}">
                <a16:creationId xmlns:a16="http://schemas.microsoft.com/office/drawing/2014/main" id="{78657D2E-97A4-EF98-4123-C5F2E61F58BC}"/>
              </a:ext>
            </a:extLst>
          </p:cNvPr>
          <p:cNvSpPr txBox="1"/>
          <p:nvPr/>
        </p:nvSpPr>
        <p:spPr>
          <a:xfrm>
            <a:off x="251714" y="1253516"/>
            <a:ext cx="6354579" cy="738664"/>
          </a:xfrm>
          <a:prstGeom prst="rect">
            <a:avLst/>
          </a:prstGeom>
          <a:noFill/>
        </p:spPr>
        <p:txBody>
          <a:bodyPr wrap="square" rtlCol="0">
            <a:spAutoFit/>
          </a:bodyPr>
          <a:lstStyle/>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a:p>
            <a:endParaRPr lang="en-US" sz="1400">
              <a:latin typeface="Times New Roman" panose="02020603050405020304" pitchFamily="18" charset="0"/>
              <a:ea typeface="Times New Roman" panose="02020603050405020304" pitchFamily="18" charset="0"/>
            </a:endParaRPr>
          </a:p>
        </p:txBody>
      </p:sp>
      <p:sp>
        <p:nvSpPr>
          <p:cNvPr id="8" name="Slide Number Placeholder 7">
            <a:extLst>
              <a:ext uri="{FF2B5EF4-FFF2-40B4-BE49-F238E27FC236}">
                <a16:creationId xmlns:a16="http://schemas.microsoft.com/office/drawing/2014/main" id="{3F2955B6-5463-F935-4896-0C38D25F01CC}"/>
              </a:ext>
            </a:extLst>
          </p:cNvPr>
          <p:cNvSpPr>
            <a:spLocks noGrp="1"/>
          </p:cNvSpPr>
          <p:nvPr>
            <p:ph type="sldNum" sz="quarter" idx="12"/>
          </p:nvPr>
        </p:nvSpPr>
        <p:spPr/>
        <p:txBody>
          <a:bodyPr/>
          <a:lstStyle/>
          <a:p>
            <a:fld id="{EE12B172-39A9-424B-8047-9287B7C8C262}" type="slidenum">
              <a:rPr lang="en-US" smtClean="0"/>
              <a:t>9</a:t>
            </a:fld>
            <a:endParaRPr lang="en-US"/>
          </a:p>
        </p:txBody>
      </p:sp>
      <p:sp>
        <p:nvSpPr>
          <p:cNvPr id="14" name="TextBox 13">
            <a:extLst>
              <a:ext uri="{FF2B5EF4-FFF2-40B4-BE49-F238E27FC236}">
                <a16:creationId xmlns:a16="http://schemas.microsoft.com/office/drawing/2014/main" id="{3296C279-6D99-3AEA-8542-58913037253F}"/>
              </a:ext>
            </a:extLst>
          </p:cNvPr>
          <p:cNvSpPr txBox="1"/>
          <p:nvPr/>
        </p:nvSpPr>
        <p:spPr>
          <a:xfrm>
            <a:off x="-245923" y="839663"/>
            <a:ext cx="7349843" cy="584775"/>
          </a:xfrm>
          <a:prstGeom prst="rect">
            <a:avLst/>
          </a:prstGeom>
          <a:noFill/>
        </p:spPr>
        <p:txBody>
          <a:bodyPr wrap="square">
            <a:spAutoFit/>
          </a:bodyPr>
          <a:lstStyle/>
          <a:p>
            <a:pPr algn="ctr"/>
            <a:r>
              <a:rPr lang="en-US" sz="3200"/>
              <a:t>Student Drop Off &amp; Pick Up</a:t>
            </a:r>
          </a:p>
        </p:txBody>
      </p:sp>
      <p:sp>
        <p:nvSpPr>
          <p:cNvPr id="5" name="TextBox 4">
            <a:extLst>
              <a:ext uri="{FF2B5EF4-FFF2-40B4-BE49-F238E27FC236}">
                <a16:creationId xmlns:a16="http://schemas.microsoft.com/office/drawing/2014/main" id="{30251748-A334-9A54-CDC4-87EC78DB70C7}"/>
              </a:ext>
            </a:extLst>
          </p:cNvPr>
          <p:cNvSpPr txBox="1"/>
          <p:nvPr/>
        </p:nvSpPr>
        <p:spPr>
          <a:xfrm>
            <a:off x="229916" y="2517677"/>
            <a:ext cx="2839506" cy="5109091"/>
          </a:xfrm>
          <a:prstGeom prst="rect">
            <a:avLst/>
          </a:prstGeom>
          <a:noFill/>
          <a:ln w="25400">
            <a:solidFill>
              <a:schemeClr val="accent1"/>
            </a:solidFill>
          </a:ln>
        </p:spPr>
        <p:txBody>
          <a:bodyPr wrap="square" rtlCol="0">
            <a:spAutoFit/>
          </a:bodyPr>
          <a:lstStyle/>
          <a:p>
            <a:pPr algn="ctr"/>
            <a:r>
              <a:rPr lang="en-US" b="1" dirty="0"/>
              <a:t>Arrival</a:t>
            </a:r>
          </a:p>
          <a:p>
            <a:pPr marL="285729" indent="-285729">
              <a:buFont typeface="Arial" panose="020B0604020202020204" pitchFamily="34" charset="0"/>
              <a:buChar char="•"/>
            </a:pPr>
            <a:r>
              <a:rPr lang="en-US" sz="1400" dirty="0">
                <a:ea typeface="Times New Roman" panose="02020603050405020304" pitchFamily="18" charset="0"/>
              </a:rPr>
              <a:t>School starts at 9:00 a.m. and ends at 1:30 p.m.</a:t>
            </a:r>
          </a:p>
          <a:p>
            <a:pPr marL="285729" indent="-285729">
              <a:buFont typeface="Arial" panose="020B0604020202020204" pitchFamily="34" charset="0"/>
              <a:buChar char="•"/>
            </a:pPr>
            <a:r>
              <a:rPr lang="en-US" sz="1400" dirty="0">
                <a:ea typeface="Times New Roman" panose="02020603050405020304" pitchFamily="18" charset="0"/>
              </a:rPr>
              <a:t>Carline runs from 8:45-9:00</a:t>
            </a:r>
          </a:p>
          <a:p>
            <a:pPr marL="285729" indent="-285729">
              <a:buFont typeface="Arial" panose="020B0604020202020204" pitchFamily="34" charset="0"/>
              <a:buChar char="•"/>
            </a:pPr>
            <a:r>
              <a:rPr lang="en-US" sz="1400" dirty="0">
                <a:ea typeface="Times New Roman" panose="02020603050405020304" pitchFamily="18" charset="0"/>
              </a:rPr>
              <a:t>If your child will be tardy, please walk your child into the school office. </a:t>
            </a:r>
          </a:p>
          <a:p>
            <a:pPr marL="285729" indent="-285729">
              <a:buFont typeface="Arial" panose="020B0604020202020204" pitchFamily="34" charset="0"/>
              <a:buChar char="•"/>
            </a:pPr>
            <a:r>
              <a:rPr lang="en-US" sz="1400" dirty="0">
                <a:ea typeface="Times New Roman" panose="02020603050405020304" pitchFamily="18" charset="0"/>
              </a:rPr>
              <a:t>Please call the school by 9:15 a.m. if your child is going to be absent that school day. </a:t>
            </a:r>
          </a:p>
          <a:p>
            <a:pPr marL="285729" indent="-285729">
              <a:buFont typeface="Arial" panose="020B0604020202020204" pitchFamily="34" charset="0"/>
              <a:buChar char="•"/>
            </a:pPr>
            <a:r>
              <a:rPr lang="en-US" sz="1400" dirty="0">
                <a:ea typeface="Times New Roman" panose="02020603050405020304" pitchFamily="18" charset="0"/>
              </a:rPr>
              <a:t>Pull around the back of our school building and follow line of cars</a:t>
            </a:r>
          </a:p>
          <a:p>
            <a:pPr marL="285729" indent="-285729">
              <a:buFont typeface="Arial" panose="020B0604020202020204" pitchFamily="34" charset="0"/>
              <a:buChar char="•"/>
            </a:pPr>
            <a:r>
              <a:rPr lang="en-US" sz="1400" dirty="0">
                <a:ea typeface="Times New Roman" panose="02020603050405020304" pitchFamily="18" charset="0"/>
              </a:rPr>
              <a:t>Please do not be on cell phones</a:t>
            </a:r>
          </a:p>
          <a:p>
            <a:pPr marL="285729" indent="-285729">
              <a:buFont typeface="Arial" panose="020B0604020202020204" pitchFamily="34" charset="0"/>
              <a:buChar char="•"/>
            </a:pPr>
            <a:r>
              <a:rPr lang="en-US" sz="1400" dirty="0">
                <a:ea typeface="Times New Roman" panose="02020603050405020304" pitchFamily="18" charset="0"/>
              </a:rPr>
              <a:t>Teachers will come to your passenger side to get your child and their belongings. Parents are to remain in the car at all times during carline.</a:t>
            </a:r>
          </a:p>
          <a:p>
            <a:pPr marL="285729" indent="-285729">
              <a:buFont typeface="Arial" panose="020B0604020202020204" pitchFamily="34" charset="0"/>
              <a:buChar char="•"/>
            </a:pPr>
            <a:r>
              <a:rPr lang="en-US" sz="1400" dirty="0">
                <a:ea typeface="Times New Roman" panose="02020603050405020304" pitchFamily="18" charset="0"/>
              </a:rPr>
              <a:t>Do not pass other cars at any time, wait until the line pulls away in front of you.</a:t>
            </a:r>
          </a:p>
          <a:p>
            <a:endParaRPr lang="en-US" sz="1400" dirty="0">
              <a:ea typeface="Times New Roman" panose="02020603050405020304" pitchFamily="18" charset="0"/>
            </a:endParaRPr>
          </a:p>
        </p:txBody>
      </p:sp>
      <p:sp>
        <p:nvSpPr>
          <p:cNvPr id="9" name="TextBox 8">
            <a:extLst>
              <a:ext uri="{FF2B5EF4-FFF2-40B4-BE49-F238E27FC236}">
                <a16:creationId xmlns:a16="http://schemas.microsoft.com/office/drawing/2014/main" id="{F9B8CCAE-DE33-3034-549D-E65CA86372E3}"/>
              </a:ext>
            </a:extLst>
          </p:cNvPr>
          <p:cNvSpPr txBox="1"/>
          <p:nvPr/>
        </p:nvSpPr>
        <p:spPr>
          <a:xfrm>
            <a:off x="229916" y="1474179"/>
            <a:ext cx="2839507" cy="830997"/>
          </a:xfrm>
          <a:prstGeom prst="rect">
            <a:avLst/>
          </a:prstGeom>
          <a:noFill/>
          <a:ln w="25400">
            <a:solidFill>
              <a:schemeClr val="accent1"/>
            </a:solidFill>
          </a:ln>
        </p:spPr>
        <p:txBody>
          <a:bodyPr wrap="square" rtlCol="0">
            <a:spAutoFit/>
          </a:bodyPr>
          <a:lstStyle/>
          <a:p>
            <a:pPr algn="ctr"/>
            <a:r>
              <a:rPr lang="en-US" sz="1600" b="1"/>
              <a:t>All students are dropped off in carline and picked up at their classrooms. </a:t>
            </a:r>
          </a:p>
        </p:txBody>
      </p:sp>
      <p:sp>
        <p:nvSpPr>
          <p:cNvPr id="2" name="TextBox 1">
            <a:extLst>
              <a:ext uri="{FF2B5EF4-FFF2-40B4-BE49-F238E27FC236}">
                <a16:creationId xmlns:a16="http://schemas.microsoft.com/office/drawing/2014/main" id="{F36F0B0B-94A3-D49E-925D-3EADB8CDF95F}"/>
              </a:ext>
            </a:extLst>
          </p:cNvPr>
          <p:cNvSpPr txBox="1"/>
          <p:nvPr/>
        </p:nvSpPr>
        <p:spPr>
          <a:xfrm>
            <a:off x="251714" y="7917428"/>
            <a:ext cx="2839507" cy="4031873"/>
          </a:xfrm>
          <a:prstGeom prst="rect">
            <a:avLst/>
          </a:prstGeom>
          <a:noFill/>
          <a:ln w="25400">
            <a:solidFill>
              <a:schemeClr val="accent1"/>
            </a:solidFill>
          </a:ln>
        </p:spPr>
        <p:txBody>
          <a:bodyPr wrap="square" rtlCol="0">
            <a:spAutoFit/>
          </a:bodyPr>
          <a:lstStyle/>
          <a:p>
            <a:pPr algn="ctr"/>
            <a:r>
              <a:rPr lang="en-US" b="1"/>
              <a:t>Dismissal</a:t>
            </a:r>
          </a:p>
          <a:p>
            <a:pPr marL="285729" indent="-285729">
              <a:buFont typeface="Arial" panose="020B0604020202020204" pitchFamily="34" charset="0"/>
              <a:buChar char="•"/>
            </a:pPr>
            <a:r>
              <a:rPr lang="en-US" sz="1400"/>
              <a:t>Classrooms dismiss at 1:30 p.m. </a:t>
            </a:r>
          </a:p>
          <a:p>
            <a:pPr marL="285729" indent="-285729">
              <a:buFont typeface="Arial" panose="020B0604020202020204" pitchFamily="34" charset="0"/>
              <a:buChar char="•"/>
            </a:pPr>
            <a:r>
              <a:rPr lang="en-US" sz="1400"/>
              <a:t>Do not arrive more than 10 minutes before dismissal time to keep halls quiet and free from distraction as students finish their day</a:t>
            </a:r>
          </a:p>
          <a:p>
            <a:pPr marL="285729" indent="-285729">
              <a:buFont typeface="Arial" panose="020B0604020202020204" pitchFamily="34" charset="0"/>
              <a:buChar char="•"/>
            </a:pPr>
            <a:r>
              <a:rPr lang="en-US" sz="1400"/>
              <a:t>No knocking on classroom doors or windows</a:t>
            </a:r>
          </a:p>
          <a:p>
            <a:pPr marL="285729" indent="-285729">
              <a:buFont typeface="Arial" panose="020B0604020202020204" pitchFamily="34" charset="0"/>
              <a:buChar char="•"/>
            </a:pPr>
            <a:r>
              <a:rPr lang="en-US" sz="1400"/>
              <a:t>Sign your child out before leaving campus </a:t>
            </a:r>
          </a:p>
          <a:p>
            <a:pPr marL="285729" indent="-285729">
              <a:buFont typeface="Arial" panose="020B0604020202020204" pitchFamily="34" charset="0"/>
              <a:buChar char="•"/>
            </a:pPr>
            <a:r>
              <a:rPr lang="en-US" sz="1400">
                <a:ea typeface="Times New Roman" panose="02020603050405020304" pitchFamily="18" charset="0"/>
              </a:rPr>
              <a:t>If someone other than a parent is picking up their child, please notify your teacher. The person MUST be on the Authorized Release Form and MUST present their Driver’s License as identification. </a:t>
            </a:r>
          </a:p>
        </p:txBody>
      </p:sp>
      <p:sp>
        <p:nvSpPr>
          <p:cNvPr id="7" name="TextBox 6">
            <a:extLst>
              <a:ext uri="{FF2B5EF4-FFF2-40B4-BE49-F238E27FC236}">
                <a16:creationId xmlns:a16="http://schemas.microsoft.com/office/drawing/2014/main" id="{2FFBED13-2FDA-8392-E655-EA2E3EEA9DBB}"/>
              </a:ext>
            </a:extLst>
          </p:cNvPr>
          <p:cNvSpPr txBox="1"/>
          <p:nvPr/>
        </p:nvSpPr>
        <p:spPr>
          <a:xfrm>
            <a:off x="3235843" y="4316442"/>
            <a:ext cx="3392241" cy="7632859"/>
          </a:xfrm>
          <a:prstGeom prst="rect">
            <a:avLst/>
          </a:prstGeom>
          <a:noFill/>
          <a:ln w="25400">
            <a:solidFill>
              <a:schemeClr val="accent1"/>
            </a:solidFill>
          </a:ln>
        </p:spPr>
        <p:txBody>
          <a:bodyPr wrap="square" rtlCol="0">
            <a:spAutoFit/>
          </a:bodyPr>
          <a:lstStyle/>
          <a:p>
            <a:pPr marL="285729" indent="-285729">
              <a:buFont typeface="Arial" panose="020B0604020202020204" pitchFamily="34" charset="0"/>
              <a:buChar char="•"/>
            </a:pPr>
            <a:r>
              <a:rPr lang="en-US" sz="1400">
                <a:ea typeface="Times New Roman" panose="02020603050405020304" pitchFamily="18" charset="0"/>
              </a:rPr>
              <a:t>Please drive slowly through parking lots during dismissal times.  We encourage parents to hold their child’s hand while walking through the parking lots.  Do not let children run through the parking lot.  Cars will be pulling in and out and little ones can be difficult to see.  </a:t>
            </a:r>
          </a:p>
          <a:p>
            <a:pPr marL="285729" indent="-285729">
              <a:buFont typeface="Arial" panose="020B0604020202020204" pitchFamily="34" charset="0"/>
              <a:buChar char="•"/>
            </a:pPr>
            <a:r>
              <a:rPr lang="en-US" sz="1400">
                <a:ea typeface="Times New Roman" panose="02020603050405020304" pitchFamily="18" charset="0"/>
              </a:rPr>
              <a:t>We ask all families to be respectful of the church office after school, noting that it is a workplace.  Please do not allow children to run up on the deck and that “outside voices” are kept on the field.  Anyone on the playground after school hours must understand they are playing at their own risk.  We ask that the equipment and toys, bikes, etc. be put back in place before you leave the area, and that all equipment is used the way in which it is intended.  </a:t>
            </a:r>
          </a:p>
          <a:p>
            <a:pPr marL="285729" indent="-285729">
              <a:buFont typeface="Arial" panose="020B0604020202020204" pitchFamily="34" charset="0"/>
              <a:buChar char="•"/>
            </a:pPr>
            <a:r>
              <a:rPr lang="en-US" sz="1400">
                <a:ea typeface="Times New Roman" panose="02020603050405020304" pitchFamily="18" charset="0"/>
              </a:rPr>
              <a:t>Following our safety training guidelines, staff members are encouraged to observe the state of any adult picking up a student. If a staff member has reasonable cause to suspect the adult picking up the child is under the influence of alcohol or drugs or is physically impaired in any way and may endanger a child, the staff member may have cause to refuse to release the child to that adult. If so, the staff member will request that another adult be called to pick up the child or call the numbers listed on the child’s authorized pick-up form. Law enforcement will be called if necessary.</a:t>
            </a:r>
          </a:p>
        </p:txBody>
      </p:sp>
      <p:pic>
        <p:nvPicPr>
          <p:cNvPr id="10" name="Picture 9" descr="A diagram of a room&#10;&#10;Description automatically generated">
            <a:extLst>
              <a:ext uri="{FF2B5EF4-FFF2-40B4-BE49-F238E27FC236}">
                <a16:creationId xmlns:a16="http://schemas.microsoft.com/office/drawing/2014/main" id="{A45E8A7F-B424-1B72-06C2-E9D7E834BE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3590414" y="984283"/>
            <a:ext cx="2841849" cy="3693327"/>
          </a:xfrm>
          <a:prstGeom prst="rect">
            <a:avLst/>
          </a:prstGeom>
        </p:spPr>
      </p:pic>
    </p:spTree>
    <p:extLst>
      <p:ext uri="{BB962C8B-B14F-4D97-AF65-F5344CB8AC3E}">
        <p14:creationId xmlns:p14="http://schemas.microsoft.com/office/powerpoint/2010/main" val="1807210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7551</TotalTime>
  <Words>7750</Words>
  <Application>Microsoft Office PowerPoint</Application>
  <PresentationFormat>Widescreen</PresentationFormat>
  <Paragraphs>344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A Christian Early Childhood Education and Development Center Since 1972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Harshbarger</dc:creator>
  <cp:lastModifiedBy>Shannon Harshbarger</cp:lastModifiedBy>
  <cp:revision>2</cp:revision>
  <cp:lastPrinted>2023-06-14T19:20:27Z</cp:lastPrinted>
  <dcterms:created xsi:type="dcterms:W3CDTF">2023-06-07T15:05:47Z</dcterms:created>
  <dcterms:modified xsi:type="dcterms:W3CDTF">2024-06-26T16:03:42Z</dcterms:modified>
</cp:coreProperties>
</file>